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424" r:id="rId2"/>
    <p:sldId id="263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9" r:id="rId13"/>
    <p:sldId id="280" r:id="rId14"/>
    <p:sldId id="411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412" r:id="rId23"/>
    <p:sldId id="289" r:id="rId24"/>
    <p:sldId id="290" r:id="rId25"/>
    <p:sldId id="291" r:id="rId26"/>
    <p:sldId id="292" r:id="rId27"/>
    <p:sldId id="413" r:id="rId28"/>
    <p:sldId id="293" r:id="rId29"/>
    <p:sldId id="307" r:id="rId30"/>
    <p:sldId id="308" r:id="rId31"/>
    <p:sldId id="325" r:id="rId32"/>
    <p:sldId id="309" r:id="rId33"/>
    <p:sldId id="427" r:id="rId34"/>
    <p:sldId id="426" r:id="rId35"/>
    <p:sldId id="310" r:id="rId36"/>
    <p:sldId id="311" r:id="rId37"/>
    <p:sldId id="312" r:id="rId38"/>
    <p:sldId id="313" r:id="rId39"/>
    <p:sldId id="314" r:id="rId40"/>
    <p:sldId id="315" r:id="rId41"/>
    <p:sldId id="320" r:id="rId42"/>
    <p:sldId id="321" r:id="rId43"/>
    <p:sldId id="322" r:id="rId44"/>
    <p:sldId id="316" r:id="rId45"/>
    <p:sldId id="326" r:id="rId46"/>
    <p:sldId id="317" r:id="rId47"/>
    <p:sldId id="428" r:id="rId48"/>
    <p:sldId id="327" r:id="rId49"/>
    <p:sldId id="328" r:id="rId50"/>
    <p:sldId id="329" r:id="rId51"/>
    <p:sldId id="330" r:id="rId52"/>
    <p:sldId id="331" r:id="rId53"/>
    <p:sldId id="332" r:id="rId54"/>
    <p:sldId id="334" r:id="rId55"/>
    <p:sldId id="425" r:id="rId56"/>
    <p:sldId id="333" r:id="rId57"/>
    <p:sldId id="335" r:id="rId58"/>
    <p:sldId id="336" r:id="rId59"/>
    <p:sldId id="337" r:id="rId60"/>
    <p:sldId id="338" r:id="rId61"/>
    <p:sldId id="414" r:id="rId62"/>
    <p:sldId id="340" r:id="rId63"/>
    <p:sldId id="339" r:id="rId64"/>
    <p:sldId id="415" r:id="rId65"/>
    <p:sldId id="341" r:id="rId66"/>
    <p:sldId id="342" r:id="rId67"/>
    <p:sldId id="345" r:id="rId68"/>
    <p:sldId id="343" r:id="rId69"/>
    <p:sldId id="346" r:id="rId70"/>
    <p:sldId id="344" r:id="rId71"/>
    <p:sldId id="357" r:id="rId72"/>
    <p:sldId id="347" r:id="rId73"/>
    <p:sldId id="348" r:id="rId74"/>
    <p:sldId id="349" r:id="rId75"/>
    <p:sldId id="350" r:id="rId76"/>
    <p:sldId id="351" r:id="rId77"/>
    <p:sldId id="416" r:id="rId78"/>
    <p:sldId id="352" r:id="rId79"/>
    <p:sldId id="353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90" r:id="rId91"/>
    <p:sldId id="368" r:id="rId92"/>
    <p:sldId id="376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8" r:id="rId101"/>
    <p:sldId id="379" r:id="rId102"/>
    <p:sldId id="380" r:id="rId103"/>
    <p:sldId id="381" r:id="rId104"/>
    <p:sldId id="382" r:id="rId105"/>
    <p:sldId id="383" r:id="rId106"/>
    <p:sldId id="384" r:id="rId107"/>
    <p:sldId id="385" r:id="rId108"/>
    <p:sldId id="386" r:id="rId109"/>
    <p:sldId id="387" r:id="rId110"/>
    <p:sldId id="388" r:id="rId111"/>
    <p:sldId id="389" r:id="rId112"/>
    <p:sldId id="391" r:id="rId113"/>
    <p:sldId id="392" r:id="rId114"/>
    <p:sldId id="393" r:id="rId115"/>
    <p:sldId id="398" r:id="rId116"/>
  </p:sldIdLst>
  <p:sldSz cx="9144000" cy="5715000" type="screen16x10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1331" autoAdjust="0"/>
  </p:normalViewPr>
  <p:slideViewPr>
    <p:cSldViewPr>
      <p:cViewPr varScale="1">
        <p:scale>
          <a:sx n="81" d="100"/>
          <a:sy n="81" d="100"/>
        </p:scale>
        <p:origin x="1176" y="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B323E-2145-48DB-921B-A6C2EDB01A2E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7B0-D7AB-49F6-B8D6-D08811CF1643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829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8DE3-02A8-45D3-8D78-54E46AB6FBC4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A9CF-6DCC-494C-89EF-19542FEBD4A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84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424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3181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9371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760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9745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68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4648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4841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227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07662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8576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70287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1943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0688" y="744538"/>
            <a:ext cx="59563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pPr/>
              <a:t>115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19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13-10-2014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nos.nl/video/698760-positievere-troonrede-dan-afgelopen-jar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9O2SM_bPpA&amp;t=5m48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wmf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XT4d_DWkL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5.png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8/89/ZetelsRutteII.sv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b/ba/Tweede_Kamerverkiezingen_2012.p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jpeg"/><Relationship Id="rId7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7.jpeg"/><Relationship Id="rId4" Type="http://schemas.openxmlformats.org/officeDocument/2006/relationships/image" Target="../media/image16.jpeg"/><Relationship Id="rId9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5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image" Target="../media/image5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4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4.wmf"/><Relationship Id="rId4" Type="http://schemas.openxmlformats.org/officeDocument/2006/relationships/image" Target="../media/image7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4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4.wmf"/><Relationship Id="rId4" Type="http://schemas.openxmlformats.org/officeDocument/2006/relationships/image" Target="../media/image7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4.wmf"/><Relationship Id="rId4" Type="http://schemas.openxmlformats.org/officeDocument/2006/relationships/image" Target="../media/image7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4.wmf"/><Relationship Id="rId4" Type="http://schemas.openxmlformats.org/officeDocument/2006/relationships/image" Target="../media/image7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955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3701480" y="2347941"/>
            <a:ext cx="4680520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33" dirty="0" err="1">
                <a:solidFill>
                  <a:schemeClr val="bg1"/>
                </a:solidFill>
              </a:rPr>
              <a:t>Inleiding</a:t>
            </a:r>
            <a:r>
              <a:rPr lang="en-US" sz="2333" dirty="0">
                <a:solidFill>
                  <a:schemeClr val="bg1"/>
                </a:solidFill>
              </a:rPr>
              <a:t> </a:t>
            </a:r>
            <a:r>
              <a:rPr lang="en-US" sz="2333" dirty="0" err="1">
                <a:solidFill>
                  <a:schemeClr val="bg1"/>
                </a:solidFill>
              </a:rPr>
              <a:t>Maatschappijleer</a:t>
            </a:r>
            <a:endParaRPr lang="nl-NL" sz="2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De theorie van selectieve perceptie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gebruiker selecteert wat hij/zij overneemt van media. Dit kan verschillen per persoon.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Agendatheorie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bepaalt niet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</a:t>
            </a:r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mensen denken, maar vooral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waarover</a:t>
            </a:r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beïnvloedt ook de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politieke agenda.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1607" y="1957400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17507"/>
            <a:ext cx="3595293" cy="264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80" y="2917507"/>
            <a:ext cx="3780420" cy="264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437454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100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7 Provincie en Gemeente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Drie bestuurslagen in Nederland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Rijksoverheid (landelijk)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Provinciebestuur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Gemeente.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Twee belangrijke begrippen: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Subsidiariteitsbeginsel</a:t>
            </a:r>
            <a:r>
              <a:rPr lang="nl-NL" sz="1500" dirty="0">
                <a:solidFill>
                  <a:schemeClr val="bg1"/>
                </a:solidFill>
              </a:rPr>
              <a:t>: de overheid kan taken bevoegdheden overgeven aan de andere bestuurslagen.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Decentralisati</a:t>
            </a:r>
            <a:r>
              <a:rPr lang="nl-NL" sz="1500" dirty="0">
                <a:solidFill>
                  <a:schemeClr val="bg1"/>
                </a:solidFill>
              </a:rPr>
              <a:t>e: Niet alle bevoegdheden zijn op een punt gecentraliseerd.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3517574"/>
            <a:ext cx="674874" cy="627506"/>
          </a:xfrm>
          <a:prstGeom prst="rect">
            <a:avLst/>
          </a:prstGeom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101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545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Wat doet de Provincie?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Ruimtelijke ordening</a:t>
            </a:r>
            <a:r>
              <a:rPr lang="nl-NL" sz="1500" dirty="0">
                <a:solidFill>
                  <a:schemeClr val="bg1"/>
                </a:solidFill>
              </a:rPr>
              <a:t> (Het indelen en onderhouden van de openbare ruimte)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Milieu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Wie? 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Provinciale Staten </a:t>
            </a:r>
            <a:r>
              <a:rPr lang="nl-NL" sz="1500" dirty="0">
                <a:solidFill>
                  <a:schemeClr val="bg1"/>
                </a:solidFill>
              </a:rPr>
              <a:t> (Provinciale vertegenwoordigers, soort Tweede Kamer) Elke vier jaar verkiezingen.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Gedeputeerde</a:t>
            </a:r>
            <a:r>
              <a:rPr lang="nl-NL" sz="1500" dirty="0">
                <a:solidFill>
                  <a:schemeClr val="bg1"/>
                </a:solidFill>
              </a:rPr>
              <a:t> (soort Regering) worden voorgedragen door de partijen die samen een </a:t>
            </a:r>
            <a:r>
              <a:rPr lang="nl-NL" sz="1500" u="sng" dirty="0">
                <a:solidFill>
                  <a:schemeClr val="bg1"/>
                </a:solidFill>
              </a:rPr>
              <a:t>coalitie</a:t>
            </a:r>
            <a:r>
              <a:rPr lang="nl-NL" sz="1500" dirty="0">
                <a:solidFill>
                  <a:schemeClr val="bg1"/>
                </a:solidFill>
              </a:rPr>
              <a:t> vormen.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Commissaris van de Koning:</a:t>
            </a:r>
            <a:r>
              <a:rPr lang="nl-NL" sz="1500" dirty="0">
                <a:solidFill>
                  <a:schemeClr val="bg1"/>
                </a:solidFill>
              </a:rPr>
              <a:t> Voorzitter van de Provinciale staten en gedeputeerden (Gekozen door Minister van Binnenlandse zaken)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102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545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Wat doet de Gemeente?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Zorgen voor een </a:t>
            </a:r>
            <a:r>
              <a:rPr lang="nl-NL" sz="1500" dirty="0" err="1">
                <a:solidFill>
                  <a:schemeClr val="bg1"/>
                </a:solidFill>
              </a:rPr>
              <a:t>orderlijk</a:t>
            </a:r>
            <a:r>
              <a:rPr lang="nl-NL" sz="1500" dirty="0">
                <a:solidFill>
                  <a:schemeClr val="bg1"/>
                </a:solidFill>
              </a:rPr>
              <a:t> verloop van het dagelijks leven.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Bijv. Bevolkingsregister, afvalvoorziening, openbare verlichting en bouwvergunningen.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Wie?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Gemeenteraad (</a:t>
            </a:r>
            <a:r>
              <a:rPr lang="nl-NL" sz="1500" dirty="0">
                <a:solidFill>
                  <a:schemeClr val="bg1"/>
                </a:solidFill>
              </a:rPr>
              <a:t>Soort van Tweede Kamer). Elke vier jaar gekozen. (Aantal is afhankelijk van aantal inwoners).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College van Burgemeester en Wethouders (</a:t>
            </a:r>
            <a:r>
              <a:rPr lang="nl-NL" sz="1500" dirty="0">
                <a:solidFill>
                  <a:schemeClr val="bg1"/>
                </a:solidFill>
              </a:rPr>
              <a:t>Soort van Regering) Altijd een coalitie.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Voorzitter is de </a:t>
            </a:r>
            <a:r>
              <a:rPr lang="nl-NL" sz="1500" u="sng" dirty="0">
                <a:solidFill>
                  <a:schemeClr val="bg1"/>
                </a:solidFill>
              </a:rPr>
              <a:t>burgemeester</a:t>
            </a:r>
            <a:r>
              <a:rPr lang="nl-NL" sz="1500" dirty="0">
                <a:solidFill>
                  <a:schemeClr val="bg1"/>
                </a:solidFill>
              </a:rPr>
              <a:t>. Gekozen door Minister van Binnenlandse Zaken.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103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Provincie en Gemeente hebben op bepaalde gebieden </a:t>
            </a:r>
            <a:r>
              <a:rPr lang="nl-NL" sz="1500" u="sng" dirty="0">
                <a:solidFill>
                  <a:schemeClr val="bg1"/>
                </a:solidFill>
              </a:rPr>
              <a:t>bestuurlijke autonomie</a:t>
            </a:r>
            <a:r>
              <a:rPr lang="nl-NL" sz="1500" dirty="0">
                <a:solidFill>
                  <a:schemeClr val="bg1"/>
                </a:solidFill>
              </a:rPr>
              <a:t> (zelf baas op dat gebied)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Soms is niet duidelijk wie op welk gebied beslissingen maakt, dan kan er een </a:t>
            </a:r>
            <a:r>
              <a:rPr lang="nl-NL" sz="1500" u="sng" dirty="0">
                <a:solidFill>
                  <a:schemeClr val="bg1"/>
                </a:solidFill>
              </a:rPr>
              <a:t>machtskwestie</a:t>
            </a:r>
            <a:r>
              <a:rPr lang="nl-NL" sz="1500" dirty="0">
                <a:solidFill>
                  <a:schemeClr val="bg1"/>
                </a:solidFill>
              </a:rPr>
              <a:t> ontstaan.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104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9</a:t>
            </a:r>
            <a:r>
              <a:rPr lang="nl-NL" sz="1500">
                <a:solidFill>
                  <a:schemeClr val="bg1"/>
                </a:solidFill>
              </a:rPr>
              <a:t>. Internationale Politiek</a:t>
            </a: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0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9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105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329884" y="227921"/>
            <a:ext cx="51320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074" name="Picture 2" descr="http://www.qualityaction.eu/images/e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65" y="223133"/>
            <a:ext cx="2779544" cy="185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2.ad.nl/static/photo/2013/18/0/14/20130505085906/media_xll_16387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/>
          <a:stretch/>
        </p:blipFill>
        <p:spPr bwMode="auto">
          <a:xfrm>
            <a:off x="3001011" y="3620430"/>
            <a:ext cx="2325895" cy="16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artvannederland.nl/wp-content/uploads/2013/08/v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5" y="3455908"/>
            <a:ext cx="2674094" cy="20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static2.ad.nl/static/photo/2012/9/6/13/20120804100755/media_xll_13073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25" y="73733"/>
            <a:ext cx="2553556" cy="299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0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106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EU: Geschiedenis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1939 – 1945: Tweede Wereldoorlog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1951: </a:t>
            </a:r>
            <a:r>
              <a:rPr lang="nl-NL" sz="1500" u="sng" dirty="0">
                <a:solidFill>
                  <a:schemeClr val="bg1"/>
                </a:solidFill>
              </a:rPr>
              <a:t>EGKS</a:t>
            </a:r>
            <a:r>
              <a:rPr lang="nl-NL" sz="1500" dirty="0">
                <a:solidFill>
                  <a:schemeClr val="bg1"/>
                </a:solidFill>
              </a:rPr>
              <a:t> Europese Gemeenschap voor Kolen en Staal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1957: Uitbreiding van EGKS -&gt; Europese Economische 	gemeenschap (</a:t>
            </a:r>
            <a:r>
              <a:rPr lang="nl-NL" sz="1500" u="sng" dirty="0">
                <a:solidFill>
                  <a:schemeClr val="bg1"/>
                </a:solidFill>
              </a:rPr>
              <a:t>EEG</a:t>
            </a:r>
            <a:r>
              <a:rPr lang="nl-NL" sz="1500" dirty="0">
                <a:solidFill>
                  <a:schemeClr val="bg1"/>
                </a:solidFill>
              </a:rPr>
              <a:t>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1992: </a:t>
            </a:r>
            <a:r>
              <a:rPr lang="nl-NL" sz="1500" u="sng" dirty="0">
                <a:solidFill>
                  <a:schemeClr val="bg1"/>
                </a:solidFill>
              </a:rPr>
              <a:t>EU</a:t>
            </a:r>
            <a:r>
              <a:rPr lang="nl-NL" sz="1500" dirty="0">
                <a:solidFill>
                  <a:schemeClr val="bg1"/>
                </a:solidFill>
              </a:rPr>
              <a:t> (Europese Unie) en </a:t>
            </a:r>
            <a:r>
              <a:rPr lang="nl-NL" sz="1500" u="sng" dirty="0">
                <a:solidFill>
                  <a:schemeClr val="bg1"/>
                </a:solidFill>
              </a:rPr>
              <a:t>EMU</a:t>
            </a:r>
            <a:r>
              <a:rPr lang="nl-NL" sz="1500" dirty="0">
                <a:solidFill>
                  <a:schemeClr val="bg1"/>
                </a:solidFill>
              </a:rPr>
              <a:t> (Europese Monetaire Unie) 	opgericht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	Gezamelijke munt en economie (Europese Centrale 	Bank)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2002: Invoering Euro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2007: Verdrag van Lissabon: Europese Grondwet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2013: Achtentwintig lidstaten (waarvan 17 lid zijn van EMU)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107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Binnen de EU: </a:t>
            </a:r>
            <a:r>
              <a:rPr lang="nl-NL" sz="1500" u="sng" dirty="0">
                <a:solidFill>
                  <a:schemeClr val="bg1"/>
                </a:solidFill>
              </a:rPr>
              <a:t>Vrij verkeer van personen en goederen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Verlies van </a:t>
            </a:r>
            <a:r>
              <a:rPr lang="nl-NL" sz="1500" u="sng" dirty="0">
                <a:solidFill>
                  <a:schemeClr val="bg1"/>
                </a:solidFill>
              </a:rPr>
              <a:t>nationale soevereiniteit</a:t>
            </a:r>
            <a:r>
              <a:rPr lang="nl-NL" sz="1500" dirty="0">
                <a:solidFill>
                  <a:schemeClr val="bg1"/>
                </a:solidFill>
              </a:rPr>
              <a:t>? (Het verlies van macht over je eigen land?)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Verschillende bestuursorganen maar Europese burgers hebben zelf weinig zeggenschap.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Democratisch gebrek</a:t>
            </a:r>
            <a:r>
              <a:rPr lang="nl-NL" sz="1500" dirty="0">
                <a:solidFill>
                  <a:schemeClr val="bg1"/>
                </a:solidFill>
              </a:rPr>
              <a:t>: volgens sommige is de EU niet democratisch genoeg.</a:t>
            </a:r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108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Bestuur EU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Europese Commissie:</a:t>
            </a:r>
            <a:r>
              <a:rPr lang="nl-NL" sz="1500" dirty="0">
                <a:solidFill>
                  <a:schemeClr val="bg1"/>
                </a:solidFill>
              </a:rPr>
              <a:t> 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i="1" dirty="0">
                <a:solidFill>
                  <a:schemeClr val="bg1"/>
                </a:solidFill>
              </a:rPr>
              <a:t>Maakt wetsvoorstellen. 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i="1" dirty="0">
                <a:solidFill>
                  <a:schemeClr val="bg1"/>
                </a:solidFill>
              </a:rPr>
              <a:t>Voert wetten na goedkeuring uit.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Raad van de Europese Unie</a:t>
            </a: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i="1" dirty="0">
                <a:solidFill>
                  <a:schemeClr val="bg1"/>
                </a:solidFill>
              </a:rPr>
              <a:t>Stemmen over de wetsvoorstellen van de Europese Commissie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Europees Parlement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Europese burgers kiezen leden.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i="1" dirty="0">
                <a:solidFill>
                  <a:schemeClr val="bg1"/>
                </a:solidFill>
              </a:rPr>
              <a:t>Geen invloed op wetten!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7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109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EU kent ook een </a:t>
            </a:r>
            <a:r>
              <a:rPr lang="nl-NL" sz="1500" u="sng" dirty="0">
                <a:solidFill>
                  <a:schemeClr val="bg1"/>
                </a:solidFill>
              </a:rPr>
              <a:t>Trias Politica</a:t>
            </a: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Wetgevende macht: Europese Commissie en Europese Raad.</a:t>
            </a:r>
          </a:p>
          <a:p>
            <a:r>
              <a:rPr lang="nl-NL" sz="1500" dirty="0">
                <a:solidFill>
                  <a:schemeClr val="bg1"/>
                </a:solidFill>
              </a:rPr>
              <a:t>Uitvoerende macht: Europese Commissie</a:t>
            </a:r>
          </a:p>
          <a:p>
            <a:r>
              <a:rPr lang="nl-NL" sz="1500" dirty="0">
                <a:solidFill>
                  <a:schemeClr val="bg1"/>
                </a:solidFill>
              </a:rPr>
              <a:t>Rechtgevende macht: </a:t>
            </a:r>
            <a:r>
              <a:rPr lang="nl-NL" sz="1500" u="sng" dirty="0">
                <a:solidFill>
                  <a:schemeClr val="bg1"/>
                </a:solidFill>
              </a:rPr>
              <a:t>Hof van Justitie van de Europese Unie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Controlleert of de Europese regels worden nageleefd door alle landen.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Burgers en bedrijven kunnen recht halen bij het hof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27 rechters, een per lidstaat.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De </a:t>
            </a:r>
            <a:r>
              <a:rPr lang="nl-NL" sz="15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framingtheorie</a:t>
            </a:r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Gaat door op de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agendatheorie</a:t>
            </a:r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media bepaalt ook de hoek van waaruit we over iets praten. Hoe de media onderwerpen belicht (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mediaframe)</a:t>
            </a:r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1607" y="1957400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57767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27" y="1957400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110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</a:rPr>
              <a:t>VN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Opgericht in 1945</a:t>
            </a:r>
          </a:p>
          <a:p>
            <a:r>
              <a:rPr lang="nl-NL" sz="1500" dirty="0">
                <a:solidFill>
                  <a:schemeClr val="bg1"/>
                </a:solidFill>
              </a:rPr>
              <a:t>193 landen lid.</a:t>
            </a:r>
          </a:p>
          <a:p>
            <a:r>
              <a:rPr lang="nl-NL" sz="1500" dirty="0">
                <a:solidFill>
                  <a:schemeClr val="bg1"/>
                </a:solidFill>
              </a:rPr>
              <a:t>Doel: vrede en veiligheid.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Sub-organisaties: UNICEF, WHO (World Health Organisation), Wereldbank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Secretaris-Generaal</a:t>
            </a:r>
            <a:r>
              <a:rPr lang="nl-NL" sz="1500" dirty="0">
                <a:solidFill>
                  <a:schemeClr val="bg1"/>
                </a:solidFill>
              </a:rPr>
              <a:t>: Leiding van de VN (Ban-Ki Moon)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Algemene Vergadering:</a:t>
            </a:r>
            <a:r>
              <a:rPr lang="nl-NL" sz="1500" dirty="0">
                <a:solidFill>
                  <a:schemeClr val="bg1"/>
                </a:solidFill>
              </a:rPr>
              <a:t> Leden kunnen hierin </a:t>
            </a:r>
            <a:r>
              <a:rPr lang="nl-NL" sz="1500" u="sng" dirty="0">
                <a:solidFill>
                  <a:schemeClr val="bg1"/>
                </a:solidFill>
              </a:rPr>
              <a:t>resoluties</a:t>
            </a:r>
            <a:r>
              <a:rPr lang="nl-NL" sz="1500" dirty="0">
                <a:solidFill>
                  <a:schemeClr val="bg1"/>
                </a:solidFill>
              </a:rPr>
              <a:t> (veroordelingen van het gedrag van landen) en </a:t>
            </a:r>
            <a:r>
              <a:rPr lang="nl-NL" sz="1500" u="sng" dirty="0">
                <a:solidFill>
                  <a:schemeClr val="bg1"/>
                </a:solidFill>
              </a:rPr>
              <a:t>verklaringen</a:t>
            </a:r>
            <a:r>
              <a:rPr lang="nl-NL" sz="1500" dirty="0">
                <a:solidFill>
                  <a:schemeClr val="bg1"/>
                </a:solidFill>
              </a:rPr>
              <a:t> (onderlinge afspraken) aannemen.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111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951820" y="77127"/>
            <a:ext cx="5132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</a:rPr>
              <a:t>VN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Veiligheidsraad</a:t>
            </a:r>
            <a:r>
              <a:rPr lang="nl-NL" sz="1500" dirty="0">
                <a:solidFill>
                  <a:schemeClr val="bg1"/>
                </a:solidFill>
              </a:rPr>
              <a:t>: Besluit over het uitvoeren van een resolutie (land straffen met geweld? Of economisch?).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Vijftien landen lid.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Waarvan vijf </a:t>
            </a:r>
            <a:r>
              <a:rPr lang="nl-NL" sz="1500" u="sng" dirty="0">
                <a:solidFill>
                  <a:schemeClr val="bg1"/>
                </a:solidFill>
              </a:rPr>
              <a:t>permanent</a:t>
            </a:r>
            <a:r>
              <a:rPr lang="nl-NL" sz="1500" dirty="0">
                <a:solidFill>
                  <a:schemeClr val="bg1"/>
                </a:solidFill>
              </a:rPr>
              <a:t>: VS, China, Rusland, Frankrijk, Engeland.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Vetorecht</a:t>
            </a:r>
            <a:r>
              <a:rPr lang="nl-NL" sz="1500" dirty="0">
                <a:solidFill>
                  <a:schemeClr val="bg1"/>
                </a:solidFill>
              </a:rPr>
              <a:t>: Recht om de uitvoering van een resolutie tegen te houden.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2" descr="http://www.squibs.nl/wp-content/uploads/2013/01/europ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2" r="47739"/>
          <a:stretch/>
        </p:blipFill>
        <p:spPr bwMode="auto">
          <a:xfrm>
            <a:off x="0" y="0"/>
            <a:ext cx="2070653" cy="5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00395" y="217207"/>
            <a:ext cx="513201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u="sng" dirty="0">
                <a:solidFill>
                  <a:schemeClr val="bg1"/>
                </a:solidFill>
              </a:rPr>
              <a:t>Begrippen uit je boek</a:t>
            </a: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Gedoogakkoord: </a:t>
            </a:r>
            <a:r>
              <a:rPr lang="nl-NL" sz="1500" dirty="0">
                <a:solidFill>
                  <a:schemeClr val="bg1"/>
                </a:solidFill>
              </a:rPr>
              <a:t>anders dan een </a:t>
            </a:r>
            <a:r>
              <a:rPr lang="nl-NL" sz="1500" u="sng" dirty="0">
                <a:solidFill>
                  <a:schemeClr val="bg1"/>
                </a:solidFill>
              </a:rPr>
              <a:t>Regeerakkoord</a:t>
            </a:r>
            <a:r>
              <a:rPr lang="nl-NL" sz="1500" dirty="0">
                <a:solidFill>
                  <a:schemeClr val="bg1"/>
                </a:solidFill>
              </a:rPr>
              <a:t>. Tijdelijke samenwerking tussen partijen die niet samen in een regering zitten maar wel samen nieuwe wetten en plannen aannemen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Christendemocratie: </a:t>
            </a:r>
            <a:r>
              <a:rPr lang="nl-NL" sz="1500" dirty="0">
                <a:solidFill>
                  <a:schemeClr val="bg1"/>
                </a:solidFill>
              </a:rPr>
              <a:t>ideologie van confessionalisme. Nadruk op naastenliefde, harmonie (samenwerking) en </a:t>
            </a:r>
            <a:r>
              <a:rPr lang="nl-NL" sz="1500" u="sng" dirty="0">
                <a:solidFill>
                  <a:schemeClr val="bg1"/>
                </a:solidFill>
              </a:rPr>
              <a:t>rentmeesterschap.</a:t>
            </a:r>
            <a:r>
              <a:rPr lang="nl-NL" sz="1500" dirty="0">
                <a:solidFill>
                  <a:schemeClr val="bg1"/>
                </a:solidFill>
              </a:rPr>
              <a:t> (goed voor de aarde zorgen, deze lenen wij van God)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Kiesdeler (formule moet je kennen)</a:t>
            </a:r>
            <a:r>
              <a:rPr lang="nl-NL" sz="1500" dirty="0">
                <a:solidFill>
                  <a:schemeClr val="bg1"/>
                </a:solidFill>
              </a:rPr>
              <a:t>: Worden er bijvoorbeeld in totaal 10 miljoen geldige stemmen uitgebracht voor 150 zetels, dan is de kiesdeler gelijk aan 10.000.000 : 150  = 66.667. Voor elke 66.667 behaalde stemmen krijgt een partij dan 1 zetel. 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Kiesdrempel: </a:t>
            </a:r>
            <a:r>
              <a:rPr lang="nl-NL" sz="1500" dirty="0">
                <a:solidFill>
                  <a:schemeClr val="bg1"/>
                </a:solidFill>
              </a:rPr>
              <a:t>Minimum aantal zetels dat een partij moet halen.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Schema </a:t>
            </a:r>
            <a:r>
              <a:rPr lang="nl-NL" sz="1500" dirty="0" err="1">
                <a:solidFill>
                  <a:schemeClr val="bg1"/>
                </a:solidFill>
              </a:rPr>
              <a:t>ideologiën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Voorwaarde actief kiesrecht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-153888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00395" y="217207"/>
            <a:ext cx="5132012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Namen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Minister-President: Mark Rutte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Fractievoorzitter (leider van de partij in de Tweede Kamer)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PVDA: Diederik Samsom</a:t>
            </a:r>
          </a:p>
          <a:p>
            <a:r>
              <a:rPr lang="nl-NL" sz="2000" dirty="0">
                <a:solidFill>
                  <a:schemeClr val="bg1"/>
                </a:solidFill>
              </a:rPr>
              <a:t>PVV: Geert Wilders</a:t>
            </a:r>
          </a:p>
          <a:p>
            <a:r>
              <a:rPr lang="nl-NL" sz="2000" dirty="0">
                <a:solidFill>
                  <a:schemeClr val="bg1"/>
                </a:solidFill>
              </a:rPr>
              <a:t>Christen Unie: Arie Slob</a:t>
            </a:r>
          </a:p>
          <a:p>
            <a:r>
              <a:rPr lang="nl-NL" sz="2000" dirty="0">
                <a:solidFill>
                  <a:schemeClr val="bg1"/>
                </a:solidFill>
              </a:rPr>
              <a:t>SGP: Kees van der </a:t>
            </a:r>
            <a:r>
              <a:rPr lang="nl-NL" sz="2000" dirty="0" err="1">
                <a:solidFill>
                  <a:schemeClr val="bg1"/>
                </a:solidFill>
              </a:rPr>
              <a:t>Staai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</a:p>
          <a:p>
            <a:r>
              <a:rPr lang="nl-NL" sz="2000" dirty="0">
                <a:solidFill>
                  <a:schemeClr val="bg1"/>
                </a:solidFill>
              </a:rPr>
              <a:t>SP: Emile Roemer</a:t>
            </a:r>
          </a:p>
          <a:p>
            <a:r>
              <a:rPr lang="nl-NL" sz="2000" dirty="0">
                <a:solidFill>
                  <a:schemeClr val="bg1"/>
                </a:solidFill>
              </a:rPr>
              <a:t>D66: Alexander </a:t>
            </a:r>
            <a:r>
              <a:rPr lang="nl-NL" sz="2000" dirty="0" err="1">
                <a:solidFill>
                  <a:schemeClr val="bg1"/>
                </a:solidFill>
              </a:rPr>
              <a:t>Pechtold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113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-153888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500" dirty="0">
              <a:latin typeface="Arial" panose="020B0604020202020204" pitchFamily="34" charset="0"/>
            </a:endParaRPr>
          </a:p>
        </p:txBody>
      </p:sp>
      <p:pic>
        <p:nvPicPr>
          <p:cNvPr id="7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00395" y="217207"/>
            <a:ext cx="513201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u="sng" dirty="0">
                <a:solidFill>
                  <a:schemeClr val="bg1"/>
                </a:solidFill>
              </a:rPr>
              <a:t>Trias Politica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Uitvoerende Macht: Regering</a:t>
            </a:r>
          </a:p>
          <a:p>
            <a:r>
              <a:rPr lang="nl-NL" sz="1500" dirty="0">
                <a:solidFill>
                  <a:schemeClr val="bg1"/>
                </a:solidFill>
              </a:rPr>
              <a:t>Wetgevende Macht: Regering en Tweede Kamer</a:t>
            </a:r>
          </a:p>
          <a:p>
            <a:r>
              <a:rPr lang="nl-NL" sz="1500" dirty="0">
                <a:solidFill>
                  <a:schemeClr val="bg1"/>
                </a:solidFill>
              </a:rPr>
              <a:t>Rechtsprekende Macht: Rechters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Geen duidelijke scheiding tussen uitvoerende </a:t>
            </a:r>
            <a:r>
              <a:rPr lang="nl-NL" sz="1500">
                <a:solidFill>
                  <a:schemeClr val="bg1"/>
                </a:solidFill>
              </a:rPr>
              <a:t>en wetgevende macht!</a:t>
            </a: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114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-153888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500" dirty="0">
              <a:latin typeface="Arial" panose="020B0604020202020204" pitchFamily="34" charset="0"/>
            </a:endParaRPr>
          </a:p>
        </p:txBody>
      </p:sp>
      <p:pic>
        <p:nvPicPr>
          <p:cNvPr id="7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00395" y="217207"/>
            <a:ext cx="513201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u="sng" dirty="0">
                <a:solidFill>
                  <a:schemeClr val="bg1"/>
                </a:solidFill>
              </a:rPr>
              <a:t>Blz. 71!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Uitvoerende Macht: Regering</a:t>
            </a:r>
          </a:p>
          <a:p>
            <a:r>
              <a:rPr lang="nl-NL" sz="1500" dirty="0">
                <a:solidFill>
                  <a:schemeClr val="bg1"/>
                </a:solidFill>
              </a:rPr>
              <a:t>Wetgevende Macht: Regering en Tweede Kamer</a:t>
            </a:r>
          </a:p>
          <a:p>
            <a:r>
              <a:rPr lang="nl-NL" sz="1500" dirty="0">
                <a:solidFill>
                  <a:schemeClr val="bg1"/>
                </a:solidFill>
              </a:rPr>
              <a:t>Rechtsprekende Macht: Rechters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Geen duidelijke scheiding tussen uitvoerende en wetgevende macht!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115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-153888"/>
            <a:ext cx="1539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500" dirty="0">
              <a:latin typeface="Arial" panose="020B0604020202020204" pitchFamily="34" charset="0"/>
            </a:endParaRPr>
          </a:p>
        </p:txBody>
      </p:sp>
      <p:pic>
        <p:nvPicPr>
          <p:cNvPr id="7" name="Picture 2" descr="https://mail-attachment.googleusercontent.com/attachment/u/0/?saduie=AG9B_P-fo8LCdPsErbK8YYIEu0ZL&amp;attid=0.1&amp;disp=emb&amp;view=att&amp;th=141ee4e3c3e8aaa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1" r="10243" b="16110"/>
          <a:stretch/>
        </p:blipFill>
        <p:spPr bwMode="auto">
          <a:xfrm>
            <a:off x="2428942" y="637254"/>
            <a:ext cx="5803464" cy="24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100396" y="3157533"/>
            <a:ext cx="45858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Socialisme: Meestal links en meestal progressief.</a:t>
            </a:r>
          </a:p>
          <a:p>
            <a:r>
              <a:rPr lang="nl-NL" sz="1500" dirty="0">
                <a:solidFill>
                  <a:schemeClr val="bg1"/>
                </a:solidFill>
              </a:rPr>
              <a:t>Liberalisme: Meestal rechts en meestal conservatief.</a:t>
            </a:r>
          </a:p>
          <a:p>
            <a:r>
              <a:rPr lang="nl-NL" sz="1500" dirty="0">
                <a:solidFill>
                  <a:schemeClr val="bg1"/>
                </a:solidFill>
              </a:rPr>
              <a:t>Christendemocratie (Confessionalisme): Tussen beide in.</a:t>
            </a:r>
          </a:p>
        </p:txBody>
      </p:sp>
      <p:sp>
        <p:nvSpPr>
          <p:cNvPr id="8" name="Rechthoek 7"/>
          <p:cNvSpPr/>
          <p:nvPr/>
        </p:nvSpPr>
        <p:spPr>
          <a:xfrm>
            <a:off x="4374182" y="997293"/>
            <a:ext cx="1757992" cy="7800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" name="Tekstvak 8"/>
          <p:cNvSpPr txBox="1"/>
          <p:nvPr/>
        </p:nvSpPr>
        <p:spPr>
          <a:xfrm>
            <a:off x="6012160" y="956063"/>
            <a:ext cx="3930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000" dirty="0"/>
              <a:t>!</a:t>
            </a:r>
          </a:p>
        </p:txBody>
      </p:sp>
      <p:pic>
        <p:nvPicPr>
          <p:cNvPr id="10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://www.pcobhilversum.nl/Tweede%20kam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117307"/>
            <a:ext cx="5520613" cy="44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651787" y="457233"/>
            <a:ext cx="3827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67" dirty="0">
                <a:solidFill>
                  <a:schemeClr val="bg1"/>
                </a:solidFill>
              </a:rPr>
              <a:t>Parlementaire Democratie</a:t>
            </a:r>
          </a:p>
        </p:txBody>
      </p:sp>
    </p:spTree>
    <p:extLst>
      <p:ext uri="{BB962C8B-B14F-4D97-AF65-F5344CB8AC3E}">
        <p14:creationId xmlns:p14="http://schemas.microsoft.com/office/powerpoint/2010/main" val="30757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45257" y="193204"/>
            <a:ext cx="667897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Politiek</a:t>
            </a:r>
            <a:r>
              <a:rPr lang="nl-NL" sz="2000" dirty="0">
                <a:solidFill>
                  <a:schemeClr val="bg1"/>
                </a:solidFill>
              </a:rPr>
              <a:t>: </a:t>
            </a:r>
            <a:r>
              <a:rPr lang="nl-NL" sz="2000" i="1" dirty="0">
                <a:solidFill>
                  <a:schemeClr val="bg1"/>
                </a:solidFill>
              </a:rPr>
              <a:t>de wijze waarop een land wordt bestuurd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Persoonlijke </a:t>
            </a:r>
            <a:r>
              <a:rPr lang="nl-NL" sz="2000" u="sng" dirty="0">
                <a:solidFill>
                  <a:schemeClr val="bg1"/>
                </a:solidFill>
              </a:rPr>
              <a:t>ideologie</a:t>
            </a:r>
            <a:r>
              <a:rPr lang="nl-NL" sz="2000" dirty="0">
                <a:solidFill>
                  <a:schemeClr val="bg1"/>
                </a:solidFill>
              </a:rPr>
              <a:t>. 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Een democratie bestaat daarom uit meerdere partijen die meerdere Politieke ideologieën vertegenwoordigen.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Politiek houdt zich bezig met onderwerpen van </a:t>
            </a:r>
            <a:r>
              <a:rPr lang="nl-NL" sz="2000" u="sng" dirty="0">
                <a:solidFill>
                  <a:schemeClr val="bg1"/>
                </a:solidFill>
              </a:rPr>
              <a:t>algemeen belang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Persoonlijk belang vs. algemeen belang.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63" y="2372441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9646" y="810786"/>
            <a:ext cx="661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Politiek</a:t>
            </a:r>
            <a:r>
              <a:rPr lang="nl-NL" sz="2000" dirty="0">
                <a:solidFill>
                  <a:schemeClr val="bg1"/>
                </a:solidFill>
              </a:rPr>
              <a:t>: </a:t>
            </a:r>
            <a:r>
              <a:rPr lang="nl-NL" sz="2000" i="1" dirty="0">
                <a:solidFill>
                  <a:schemeClr val="bg1"/>
                </a:solidFill>
              </a:rPr>
              <a:t>de wijze waarop een land wordt bestuurd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Politiek is vaak een traag en onoverzichtelijk proces. 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err="1" smtClean="0">
                <a:solidFill>
                  <a:schemeClr val="bg1"/>
                </a:solidFill>
              </a:rPr>
              <a:t>Effeciënt</a:t>
            </a:r>
            <a:r>
              <a:rPr lang="nl-NL" sz="2000" u="sng" dirty="0" smtClean="0">
                <a:solidFill>
                  <a:schemeClr val="bg1"/>
                </a:solidFill>
              </a:rPr>
              <a:t> </a:t>
            </a:r>
            <a:r>
              <a:rPr lang="nl-NL" sz="2000" u="sng" dirty="0">
                <a:solidFill>
                  <a:schemeClr val="bg1"/>
                </a:solidFill>
              </a:rPr>
              <a:t>besturen</a:t>
            </a:r>
            <a:r>
              <a:rPr lang="nl-NL" sz="2000" dirty="0">
                <a:solidFill>
                  <a:schemeClr val="bg1"/>
                </a:solidFill>
              </a:rPr>
              <a:t> of </a:t>
            </a:r>
            <a:r>
              <a:rPr lang="nl-NL" sz="2000" u="sng" dirty="0">
                <a:solidFill>
                  <a:schemeClr val="bg1"/>
                </a:solidFill>
              </a:rPr>
              <a:t>maximale participatie.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Oftewel: doen we datgene met het beste resultaat of luisteren we naar de wil van de kiezer?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90" y="2229994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67744" y="254318"/>
            <a:ext cx="6624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Dictatuur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Politiek waarbij de inbreng van de burgers geen rol speelt.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Definitie: De drie kenmerken van de macht (wetgevende, uitvoerende en rechterlijke macht) liggen bij een persoon of </a:t>
            </a:r>
            <a:r>
              <a:rPr lang="nl-NL" sz="2000" dirty="0" smtClean="0">
                <a:solidFill>
                  <a:schemeClr val="bg1"/>
                </a:solidFill>
              </a:rPr>
              <a:t>een </a:t>
            </a:r>
            <a:r>
              <a:rPr lang="nl-NL" sz="2000" dirty="0">
                <a:solidFill>
                  <a:schemeClr val="bg1"/>
                </a:solidFill>
              </a:rPr>
              <a:t>kleine groep mensen.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Autocratische dictatuur: </a:t>
            </a:r>
            <a:r>
              <a:rPr lang="nl-NL" sz="2000" dirty="0">
                <a:solidFill>
                  <a:schemeClr val="bg1"/>
                </a:solidFill>
              </a:rPr>
              <a:t>één leidersfiguur vormt de macht. </a:t>
            </a:r>
            <a:endParaRPr lang="nl-NL" sz="2000" u="sng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Vaak militair (</a:t>
            </a:r>
            <a:r>
              <a:rPr lang="nl-NL" sz="2000" u="sng" dirty="0">
                <a:solidFill>
                  <a:schemeClr val="bg1"/>
                </a:solidFill>
              </a:rPr>
              <a:t>Junta</a:t>
            </a:r>
            <a:r>
              <a:rPr lang="nl-NL" sz="2000" dirty="0" smtClean="0">
                <a:solidFill>
                  <a:schemeClr val="bg1"/>
                </a:solidFill>
              </a:rPr>
              <a:t>)</a:t>
            </a:r>
            <a:endParaRPr lang="nl-NL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Ideologie speelt meestal geen belangrijke rol.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47" y="2857500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33722" r="13470" b="27379"/>
          <a:stretch/>
        </p:blipFill>
        <p:spPr bwMode="auto">
          <a:xfrm>
            <a:off x="796120" y="1057300"/>
            <a:ext cx="7585881" cy="316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2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2" name="Picture 4" descr="http://darkroom.baltimoresun.com/wp-content/uploads/2012/04/REU-KOREA-NORTH__0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14" y="397227"/>
            <a:ext cx="6997343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67744" y="217207"/>
            <a:ext cx="5964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Totalitaire Dictatuur:</a:t>
            </a:r>
            <a:r>
              <a:rPr lang="nl-NL" sz="2000" dirty="0">
                <a:solidFill>
                  <a:schemeClr val="bg1"/>
                </a:solidFill>
              </a:rPr>
              <a:t> Kleine groep mensen grijpt de macht na een ideologische revolutie.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Totalitair:</a:t>
            </a:r>
            <a:r>
              <a:rPr lang="nl-NL" sz="2000" dirty="0">
                <a:solidFill>
                  <a:schemeClr val="bg1"/>
                </a:solidFill>
              </a:rPr>
              <a:t> De leiders willen totale controle over het leven van de burgers. Vaak door </a:t>
            </a:r>
            <a:r>
              <a:rPr lang="nl-NL" sz="2000" u="sng" dirty="0">
                <a:solidFill>
                  <a:schemeClr val="bg1"/>
                </a:solidFill>
              </a:rPr>
              <a:t>indoctrinatie</a:t>
            </a:r>
            <a:r>
              <a:rPr lang="nl-NL" sz="2000" dirty="0">
                <a:solidFill>
                  <a:schemeClr val="bg1"/>
                </a:solidFill>
              </a:rPr>
              <a:t>, middels </a:t>
            </a:r>
            <a:r>
              <a:rPr lang="nl-NL" sz="2000" u="sng" dirty="0">
                <a:solidFill>
                  <a:schemeClr val="bg1"/>
                </a:solidFill>
              </a:rPr>
              <a:t>propaganda</a:t>
            </a:r>
            <a:r>
              <a:rPr lang="nl-NL" sz="2000" dirty="0">
                <a:solidFill>
                  <a:schemeClr val="bg1"/>
                </a:solidFill>
              </a:rPr>
              <a:t>. 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Voorbeeld: 	Nazi-Duitsland (1933-1945)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		Iran (1973 – heden): </a:t>
            </a:r>
            <a:r>
              <a:rPr lang="nl-NL" sz="2000" u="sng" dirty="0">
                <a:solidFill>
                  <a:schemeClr val="bg1"/>
                </a:solidFill>
              </a:rPr>
              <a:t>theocratie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18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63" y="1849388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6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124" name="Picture 4" descr="http://chrisbrady.typepad.com/my_weblog/images/2008/03/10/hitler_propa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30" y="409228"/>
            <a:ext cx="3544497" cy="48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2.bp.blogspot.com/-DTaEIYs0FXo/UVXDAY21keI/AAAAAAAAD9s/ZvMBT4SkZ8g/s1600/Nazi+Propaganda+Posters+%2882%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9228"/>
            <a:ext cx="3119438" cy="48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2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Wanneer we maatschappelijke problemen analyseren moeten we </a:t>
            </a:r>
            <a:r>
              <a:rPr lang="nl-NL" sz="1500" u="sng" dirty="0">
                <a:solidFill>
                  <a:schemeClr val="bg1"/>
                </a:solidFill>
              </a:rPr>
              <a:t>kritisch omgaan met informatie.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Betrouwbaarheid van de bron: wanneer is iets een </a:t>
            </a:r>
            <a:r>
              <a:rPr lang="nl-NL" sz="1500" u="sng" dirty="0">
                <a:solidFill>
                  <a:schemeClr val="bg1"/>
                </a:solidFill>
              </a:rPr>
              <a:t>feit</a:t>
            </a:r>
            <a:r>
              <a:rPr lang="nl-NL" sz="1500" dirty="0">
                <a:solidFill>
                  <a:schemeClr val="bg1"/>
                </a:solidFill>
              </a:rPr>
              <a:t> en wanneer een </a:t>
            </a:r>
            <a:r>
              <a:rPr lang="nl-NL" sz="1500" u="sng" dirty="0">
                <a:solidFill>
                  <a:schemeClr val="bg1"/>
                </a:solidFill>
              </a:rPr>
              <a:t>mening?</a:t>
            </a:r>
            <a:r>
              <a:rPr lang="nl-NL" sz="1500" dirty="0">
                <a:solidFill>
                  <a:schemeClr val="bg1"/>
                </a:solidFill>
              </a:rPr>
              <a:t> Wanneer is iets </a:t>
            </a:r>
            <a:r>
              <a:rPr lang="nl-NL" sz="1500" u="sng" dirty="0">
                <a:solidFill>
                  <a:schemeClr val="bg1"/>
                </a:solidFill>
              </a:rPr>
              <a:t>subjectief</a:t>
            </a:r>
            <a:r>
              <a:rPr lang="nl-NL" sz="1500" dirty="0">
                <a:solidFill>
                  <a:schemeClr val="bg1"/>
                </a:solidFill>
              </a:rPr>
              <a:t> of </a:t>
            </a:r>
            <a:r>
              <a:rPr lang="nl-NL" sz="1500" u="sng" dirty="0">
                <a:solidFill>
                  <a:schemeClr val="bg1"/>
                </a:solidFill>
              </a:rPr>
              <a:t>objectief?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4" y="2737487"/>
            <a:ext cx="2513851" cy="276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43" y="2857500"/>
            <a:ext cx="2994960" cy="264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9"/>
          <p:cNvSpPr txBox="1"/>
          <p:nvPr/>
        </p:nvSpPr>
        <p:spPr>
          <a:xfrm>
            <a:off x="1871700" y="2557467"/>
            <a:ext cx="21616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Subjectief: vooroordelen.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052054" y="2377447"/>
            <a:ext cx="14970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Objectief: feiten.</a:t>
            </a: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4" y="1537354"/>
            <a:ext cx="674874" cy="627506"/>
          </a:xfrm>
          <a:prstGeom prst="rect">
            <a:avLst/>
          </a:prstGeom>
        </p:spPr>
      </p:pic>
      <p:pic>
        <p:nvPicPr>
          <p:cNvPr id="11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8434" name="Picture 2" descr="http://www.welingelichtekringen.nl/wp-content/uploads/2013/01/Tehran-hanging-Jan-20-20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70"/>
            <a:ext cx="6863868" cy="45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271634" y="4683832"/>
            <a:ext cx="68831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In een dictatuur staat de rechtstaat ook volledig onder controle van de machthebbers.</a:t>
            </a:r>
          </a:p>
        </p:txBody>
      </p:sp>
    </p:spTree>
    <p:extLst>
      <p:ext uri="{BB962C8B-B14F-4D97-AF65-F5344CB8AC3E}">
        <p14:creationId xmlns:p14="http://schemas.microsoft.com/office/powerpoint/2010/main" val="10113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17637" y="18276"/>
            <a:ext cx="513201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Democratie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 err="1">
                <a:solidFill>
                  <a:schemeClr val="bg1"/>
                </a:solidFill>
              </a:rPr>
              <a:t>Demos</a:t>
            </a:r>
            <a:r>
              <a:rPr lang="nl-NL" sz="2000" dirty="0">
                <a:solidFill>
                  <a:schemeClr val="bg1"/>
                </a:solidFill>
              </a:rPr>
              <a:t>: Volk.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err="1">
                <a:solidFill>
                  <a:schemeClr val="bg1"/>
                </a:solidFill>
              </a:rPr>
              <a:t>Kratein</a:t>
            </a:r>
            <a:r>
              <a:rPr lang="nl-NL" sz="2000" dirty="0">
                <a:solidFill>
                  <a:schemeClr val="bg1"/>
                </a:solidFill>
              </a:rPr>
              <a:t>: Regeren.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Het volk regeert!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…. Niet helemaal waar.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Het volk heeft zeggenschap!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71800" y="544628"/>
            <a:ext cx="545560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Democratie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Soms heeft het volk directe invloed: </a:t>
            </a:r>
            <a:r>
              <a:rPr lang="nl-NL" sz="2000" u="sng" dirty="0">
                <a:solidFill>
                  <a:schemeClr val="bg1"/>
                </a:solidFill>
              </a:rPr>
              <a:t>Referendum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Meestal is deze invloed beperkt: </a:t>
            </a:r>
            <a:r>
              <a:rPr lang="nl-NL" sz="2000" u="sng" dirty="0">
                <a:solidFill>
                  <a:schemeClr val="bg1"/>
                </a:solidFill>
              </a:rPr>
              <a:t>Representatie democratie.</a:t>
            </a:r>
          </a:p>
          <a:p>
            <a:endParaRPr lang="nl-NL" sz="2000" u="sng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‘Het volk </a:t>
            </a:r>
            <a:r>
              <a:rPr lang="nl-NL" sz="2000" i="1" dirty="0" smtClean="0">
                <a:solidFill>
                  <a:schemeClr val="bg1"/>
                </a:solidFill>
              </a:rPr>
              <a:t>kiest </a:t>
            </a:r>
            <a:r>
              <a:rPr lang="nl-NL" sz="2000" i="1" dirty="0">
                <a:solidFill>
                  <a:schemeClr val="bg1"/>
                </a:solidFill>
              </a:rPr>
              <a:t>vertegenwoordigers die de beslissingen nemen en met een zekere regelmaat bij verkiezingen aan de bevolking verantwoording moeten afleggen over hun beleid</a:t>
            </a:r>
            <a:r>
              <a:rPr lang="nl-NL" sz="2000" dirty="0">
                <a:solidFill>
                  <a:schemeClr val="bg1"/>
                </a:solidFill>
              </a:rPr>
              <a:t>’.</a:t>
            </a:r>
            <a:endParaRPr lang="nl-NL" sz="2000" i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68" y="2457336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71800" y="202638"/>
            <a:ext cx="5132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Democratie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Belangrijke kenmerken: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Individuele Vrijheid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Politieke grondrechten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Politie en leger beperkte invloed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Onafhankelijke rechtspraak.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/>
                </a:solidFill>
              </a:rPr>
              <a:t>Persvrijheid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4" y="2751207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71800" y="587978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Democratie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Parlementair of presidentieel stelsel.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Parlementair: </a:t>
            </a:r>
            <a:r>
              <a:rPr lang="nl-NL" sz="2000" dirty="0">
                <a:solidFill>
                  <a:schemeClr val="bg1"/>
                </a:solidFill>
              </a:rPr>
              <a:t>Het door het volk gekozen orgaan (parlement) heeft de meeste macht.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Vaak een niet gekozen </a:t>
            </a:r>
            <a:r>
              <a:rPr lang="nl-NL" sz="2000" u="sng" dirty="0">
                <a:solidFill>
                  <a:schemeClr val="bg1"/>
                </a:solidFill>
              </a:rPr>
              <a:t>staatshoofd</a:t>
            </a:r>
            <a:r>
              <a:rPr lang="nl-NL" sz="2000" dirty="0">
                <a:solidFill>
                  <a:schemeClr val="bg1"/>
                </a:solidFill>
              </a:rPr>
              <a:t>, die boven het parlement staat maar weinig tot geen macht heeft.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Nederland: De koning (</a:t>
            </a:r>
            <a:r>
              <a:rPr lang="nl-NL" sz="2000" u="sng" dirty="0">
                <a:solidFill>
                  <a:schemeClr val="bg1"/>
                </a:solidFill>
              </a:rPr>
              <a:t>constitutionele monarchie)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2" y="2314963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71800" y="481236"/>
            <a:ext cx="51320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Democratie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Parlementair of presidentieel stelsel.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Presidentieel:</a:t>
            </a:r>
            <a:r>
              <a:rPr lang="nl-NL" sz="2000" dirty="0">
                <a:solidFill>
                  <a:schemeClr val="bg1"/>
                </a:solidFill>
              </a:rPr>
              <a:t> Volk kiest een Parlement en een staatshoofd. Staatshoofd (president) heeft meer macht, hij/zij stelt een regering samen.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VS: Presidentsverkiezingen en verkiezingen voor de eerste en tweede kamer. President heeft uitvoerende macht.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2" y="2543747"/>
            <a:ext cx="674874" cy="627506"/>
          </a:xfrm>
          <a:prstGeom prst="rect">
            <a:avLst/>
          </a:prstGeom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04089" y="121196"/>
            <a:ext cx="5132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i="1" dirty="0" smtClean="0">
                <a:solidFill>
                  <a:schemeClr val="bg1"/>
                </a:solidFill>
              </a:rPr>
              <a:t>Is </a:t>
            </a:r>
            <a:r>
              <a:rPr lang="nl-NL" sz="2000" i="1" dirty="0">
                <a:solidFill>
                  <a:schemeClr val="bg1"/>
                </a:solidFill>
              </a:rPr>
              <a:t>er wel een verschil tussen een democratie en een dictatuur?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itchwithaview.files.wordpress.com/2012/09/mark-rutte-looking-at-the-pvd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677318"/>
            <a:ext cx="52673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5776" y="202317"/>
            <a:ext cx="62646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i="1" dirty="0">
                <a:solidFill>
                  <a:schemeClr val="bg1"/>
                </a:solidFill>
              </a:rPr>
              <a:t>Socioloog Robert Michels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Oligarchie: heerschappij van de weinigen.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Kan worden toegepast op zowel </a:t>
            </a:r>
            <a:r>
              <a:rPr lang="nl-NL" sz="2000" dirty="0" err="1">
                <a:solidFill>
                  <a:schemeClr val="bg1"/>
                </a:solidFill>
              </a:rPr>
              <a:t>dicatuuren</a:t>
            </a:r>
            <a:r>
              <a:rPr lang="nl-NL" sz="2000" dirty="0">
                <a:solidFill>
                  <a:schemeClr val="bg1"/>
                </a:solidFill>
              </a:rPr>
              <a:t> als democratie.</a:t>
            </a:r>
          </a:p>
          <a:p>
            <a:r>
              <a:rPr lang="nl-NL" sz="2000" dirty="0">
                <a:solidFill>
                  <a:schemeClr val="bg1"/>
                </a:solidFill>
              </a:rPr>
              <a:t/>
            </a:r>
            <a:br>
              <a:rPr lang="nl-NL" sz="2000" dirty="0">
                <a:solidFill>
                  <a:schemeClr val="bg1"/>
                </a:solidFill>
              </a:rPr>
            </a:br>
            <a:r>
              <a:rPr lang="nl-NL" sz="2000" u="sng" dirty="0" err="1">
                <a:solidFill>
                  <a:schemeClr val="bg1"/>
                </a:solidFill>
              </a:rPr>
              <a:t>Oligarchiseringstheorie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In Nederland: </a:t>
            </a:r>
            <a:r>
              <a:rPr lang="nl-NL" sz="2000" u="sng" dirty="0">
                <a:solidFill>
                  <a:schemeClr val="bg1"/>
                </a:solidFill>
              </a:rPr>
              <a:t>regentencultuur</a:t>
            </a:r>
            <a:r>
              <a:rPr lang="nl-NL" sz="2000" dirty="0">
                <a:solidFill>
                  <a:schemeClr val="bg1"/>
                </a:solidFill>
              </a:rPr>
              <a:t>; een kleine groep bestuurders verdeelt de politieke baantjes onder elkaar.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Ook in dictatuur: dictator heeft vertrouwelingen nodig die hem steunen en zijn ideeën uitvoeren.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83768" y="202317"/>
            <a:ext cx="57436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Seymour Lipset: beweert het tegenovergestelde; overal waar welvaart toeneemt ontstaat meer democratie. Uiteindelijk worden alle landen democratisch.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28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pcobhilversum.nl/Tweede%20kam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11540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snews.com/cmsmedia/f5/c0/a0780873428ba55b9641883b554a/ap658148167921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37" y="2402346"/>
            <a:ext cx="4697942" cy="31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boell.de/sites/default/files/uploads/2014/03/afghanistan_electio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87366"/>
            <a:ext cx="4031759" cy="26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9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9458" name="Picture 2" descr="http://www.sp.nl/nav/nieuws/101210_studenten20k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22728"/>
            <a:ext cx="4686886" cy="31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34" y="-17297"/>
            <a:ext cx="3968750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1031607" y="943984"/>
            <a:ext cx="304865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667" u="sng" dirty="0">
                <a:solidFill>
                  <a:schemeClr val="bg1"/>
                </a:solidFill>
              </a:rPr>
              <a:t>Politieke Stromingen</a:t>
            </a:r>
          </a:p>
        </p:txBody>
      </p:sp>
    </p:spTree>
    <p:extLst>
      <p:ext uri="{BB962C8B-B14F-4D97-AF65-F5344CB8AC3E}">
        <p14:creationId xmlns:p14="http://schemas.microsoft.com/office/powerpoint/2010/main" val="20924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22530" name="Picture 2" descr="https://mail-attachment.googleusercontent.com/attachment/u/0/?saduie=AG9B_P-fo8LCdPsErbK8YYIEu0ZL&amp;attid=0.1&amp;disp=emb&amp;view=att&amp;th=13fbdb6bedb734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14" y="457234"/>
            <a:ext cx="6780753" cy="254278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31641" y="157201"/>
            <a:ext cx="36195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Communicatie en </a:t>
            </a:r>
            <a:r>
              <a:rPr lang="nl-NL" sz="1500" u="sng" dirty="0">
                <a:solidFill>
                  <a:schemeClr val="bg1"/>
                </a:solidFill>
              </a:rPr>
              <a:t>communicatieruis (</a:t>
            </a:r>
            <a:r>
              <a:rPr lang="nl-NL" sz="1500" u="sng" dirty="0" err="1">
                <a:solidFill>
                  <a:schemeClr val="bg1"/>
                </a:solidFill>
              </a:rPr>
              <a:t>blz</a:t>
            </a:r>
            <a:r>
              <a:rPr lang="nl-NL" sz="1500" u="sng" dirty="0">
                <a:solidFill>
                  <a:schemeClr val="bg1"/>
                </a:solidFill>
              </a:rPr>
              <a:t> 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593" y="3157534"/>
            <a:ext cx="427354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Verstoring van informatie door zender:</a:t>
            </a:r>
          </a:p>
          <a:p>
            <a:pPr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 Manipulatie (weglaten of verdraaien van feiten)</a:t>
            </a:r>
          </a:p>
          <a:p>
            <a:pPr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 Propaganda (eenzijdige informatie geven)</a:t>
            </a:r>
          </a:p>
          <a:p>
            <a:pPr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 Indoctrinatie (opdringen van eenzijdige informatie)</a:t>
            </a: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540" y="4417674"/>
            <a:ext cx="4140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Verstoring van informatie door ontvanger:</a:t>
            </a:r>
          </a:p>
          <a:p>
            <a:pPr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 Selectieve perceptie (informatie vervormen)</a:t>
            </a:r>
          </a:p>
          <a:p>
            <a:pPr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 Referentiekader (de bril waar je door kijkt)</a:t>
            </a: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971600" y="5264060"/>
            <a:ext cx="42516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5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Communicatieruis:</a:t>
            </a:r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boodschap wordt verstoord.</a:t>
            </a:r>
            <a:endParaRPr lang="nl-NL" sz="15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4957734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83768" y="202317"/>
            <a:ext cx="64807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Huidige Politieke stromingen ontstaan in de 19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err="1">
                <a:solidFill>
                  <a:schemeClr val="bg1"/>
                </a:solidFill>
              </a:rPr>
              <a:t>Industriele</a:t>
            </a:r>
            <a:r>
              <a:rPr lang="nl-NL" sz="2000" u="sng" dirty="0">
                <a:solidFill>
                  <a:schemeClr val="bg1"/>
                </a:solidFill>
              </a:rPr>
              <a:t> Revolutie: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Urbanisatie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Ontstaan arbeidersklasse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Groter verschil tussen arm-en-rijk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3.bp.blogspot.com/_bHXXN5f6kS8/TAZAMbq5I2I/AAAAAAAAAAw/pGqztnT_5MY/S660/kinderarbe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59" y="2763217"/>
            <a:ext cx="3959541" cy="28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14" y="1129308"/>
            <a:ext cx="674874" cy="627506"/>
          </a:xfrm>
          <a:prstGeom prst="rect">
            <a:avLst/>
          </a:prstGeom>
        </p:spPr>
      </p:pic>
      <p:pic>
        <p:nvPicPr>
          <p:cNvPr id="7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83768" y="202317"/>
            <a:ext cx="62030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Opkomst van </a:t>
            </a:r>
            <a:r>
              <a:rPr lang="nl-NL" sz="2000" u="sng" dirty="0" err="1">
                <a:solidFill>
                  <a:schemeClr val="bg1"/>
                </a:solidFill>
              </a:rPr>
              <a:t>ideologiën</a:t>
            </a:r>
            <a:r>
              <a:rPr lang="nl-NL" sz="2000" u="sng" dirty="0">
                <a:solidFill>
                  <a:schemeClr val="bg1"/>
                </a:solidFill>
              </a:rPr>
              <a:t>:</a:t>
            </a:r>
          </a:p>
          <a:p>
            <a:r>
              <a:rPr lang="nl-NL" sz="2000" i="1" dirty="0">
                <a:solidFill>
                  <a:schemeClr val="bg1"/>
                </a:solidFill>
              </a:rPr>
              <a:t>Samenhangend geheel van ideeën over de mens en de gewenste inrichting van de samenleving.</a:t>
            </a:r>
          </a:p>
          <a:p>
            <a:endParaRPr lang="nl-NL" sz="2000" i="1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Drie aspecten die bepalen welke standpunten een ideologie aanhangt: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Normen en waarden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 err="1">
                <a:solidFill>
                  <a:schemeClr val="bg1"/>
                </a:solidFill>
              </a:rPr>
              <a:t>Sociaal-economische</a:t>
            </a:r>
            <a:r>
              <a:rPr lang="nl-NL" sz="2000" dirty="0">
                <a:solidFill>
                  <a:schemeClr val="bg1"/>
                </a:solidFill>
              </a:rPr>
              <a:t> verhoudingen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Machtsverdeling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633364"/>
            <a:ext cx="674874" cy="627506"/>
          </a:xfrm>
          <a:prstGeom prst="rect">
            <a:avLst/>
          </a:prstGeom>
        </p:spPr>
      </p:pic>
      <p:pic>
        <p:nvPicPr>
          <p:cNvPr id="6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02317"/>
            <a:ext cx="5132012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</a:t>
            </a:r>
            <a:r>
              <a:rPr lang="nl-NL" sz="2000" u="sng" dirty="0" smtClean="0">
                <a:solidFill>
                  <a:schemeClr val="bg1"/>
                </a:solidFill>
              </a:rPr>
              <a:t>Stromingen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endParaRPr lang="en-US" sz="2000" u="sng" dirty="0" smtClean="0">
              <a:solidFill>
                <a:schemeClr val="bg1"/>
              </a:solidFill>
            </a:endParaRPr>
          </a:p>
          <a:p>
            <a:r>
              <a:rPr lang="en-US" sz="2000" u="sng" dirty="0" err="1" smtClean="0">
                <a:solidFill>
                  <a:schemeClr val="bg1"/>
                </a:solidFill>
              </a:rPr>
              <a:t>Progressief</a:t>
            </a:r>
            <a:r>
              <a:rPr lang="en-US" sz="2000" u="sng" dirty="0" smtClean="0">
                <a:solidFill>
                  <a:schemeClr val="bg1"/>
                </a:solidFill>
              </a:rPr>
              <a:t> en </a:t>
            </a:r>
            <a:r>
              <a:rPr lang="en-US" sz="2000" u="sng" dirty="0" err="1" smtClean="0">
                <a:solidFill>
                  <a:schemeClr val="bg1"/>
                </a:solidFill>
              </a:rPr>
              <a:t>conservatief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Conservatief</a:t>
            </a:r>
            <a:r>
              <a:rPr lang="en-US" sz="2000" dirty="0" smtClean="0">
                <a:solidFill>
                  <a:schemeClr val="bg1"/>
                </a:solidFill>
              </a:rPr>
              <a:t>: de </a:t>
            </a:r>
            <a:r>
              <a:rPr lang="en-US" sz="2000" dirty="0" err="1" smtClean="0">
                <a:solidFill>
                  <a:schemeClr val="bg1"/>
                </a:solidFill>
              </a:rPr>
              <a:t>oplossingen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onze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problemen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liggen</a:t>
            </a:r>
            <a:r>
              <a:rPr lang="en-US" sz="2000" dirty="0" smtClean="0">
                <a:solidFill>
                  <a:schemeClr val="bg1"/>
                </a:solidFill>
              </a:rPr>
              <a:t> in </a:t>
            </a:r>
            <a:r>
              <a:rPr lang="en-US" sz="2000" dirty="0" err="1" smtClean="0">
                <a:solidFill>
                  <a:schemeClr val="bg1"/>
                </a:solidFill>
              </a:rPr>
              <a:t>behoudenheid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</a:rPr>
              <a:t>geen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nieuwe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gekke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dingen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Progressief</a:t>
            </a:r>
            <a:r>
              <a:rPr lang="en-US" sz="2000" dirty="0" smtClean="0">
                <a:solidFill>
                  <a:schemeClr val="bg1"/>
                </a:solidFill>
              </a:rPr>
              <a:t>: de </a:t>
            </a:r>
            <a:r>
              <a:rPr lang="en-US" sz="2000" dirty="0" err="1" smtClean="0">
                <a:solidFill>
                  <a:schemeClr val="bg1"/>
                </a:solidFill>
              </a:rPr>
              <a:t>oplossing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onze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problemen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ligt</a:t>
            </a:r>
            <a:r>
              <a:rPr lang="en-US" sz="2000" dirty="0" smtClean="0">
                <a:solidFill>
                  <a:schemeClr val="bg1"/>
                </a:solidFill>
              </a:rPr>
              <a:t> in </a:t>
            </a:r>
            <a:r>
              <a:rPr lang="en-US" sz="2000" dirty="0" err="1" smtClean="0">
                <a:solidFill>
                  <a:schemeClr val="bg1"/>
                </a:solidFill>
              </a:rPr>
              <a:t>verandering</a:t>
            </a:r>
            <a:r>
              <a:rPr lang="en-US" sz="2000" dirty="0" smtClean="0">
                <a:solidFill>
                  <a:schemeClr val="bg1"/>
                </a:solidFill>
              </a:rPr>
              <a:t> en </a:t>
            </a:r>
            <a:r>
              <a:rPr lang="en-US" sz="2000" dirty="0" err="1" smtClean="0">
                <a:solidFill>
                  <a:schemeClr val="bg1"/>
                </a:solidFill>
              </a:rPr>
              <a:t>vooruitgang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err="1">
                <a:solidFill>
                  <a:schemeClr val="bg1"/>
                </a:solidFill>
              </a:rPr>
              <a:t>Blz</a:t>
            </a:r>
            <a:r>
              <a:rPr lang="nl-NL" sz="2000" dirty="0">
                <a:solidFill>
                  <a:schemeClr val="bg1"/>
                </a:solidFill>
              </a:rPr>
              <a:t> 100-101 van je boek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90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02317"/>
            <a:ext cx="51320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Links en </a:t>
            </a:r>
            <a:r>
              <a:rPr lang="en-US" sz="2000" u="sng" dirty="0" err="1" smtClean="0">
                <a:solidFill>
                  <a:schemeClr val="bg1"/>
                </a:solidFill>
              </a:rPr>
              <a:t>rechts</a:t>
            </a:r>
            <a:endParaRPr lang="en-US" sz="2000" u="sng" dirty="0" smtClean="0">
              <a:solidFill>
                <a:schemeClr val="bg1"/>
              </a:solidFill>
            </a:endParaRP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Draait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om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vraag</a:t>
            </a:r>
            <a:r>
              <a:rPr lang="en-US" sz="2000" dirty="0" smtClean="0">
                <a:solidFill>
                  <a:schemeClr val="bg1"/>
                </a:solidFill>
              </a:rPr>
              <a:t>: “in </a:t>
            </a:r>
            <a:r>
              <a:rPr lang="en-US" sz="2000" dirty="0" err="1" smtClean="0">
                <a:solidFill>
                  <a:schemeClr val="bg1"/>
                </a:solidFill>
              </a:rPr>
              <a:t>hoeverre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moet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overheid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zich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bemoeien</a:t>
            </a:r>
            <a:r>
              <a:rPr lang="en-US" sz="2000" dirty="0" smtClean="0">
                <a:solidFill>
                  <a:schemeClr val="bg1"/>
                </a:solidFill>
              </a:rPr>
              <a:t> met de burgers?”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Links: </a:t>
            </a:r>
            <a:r>
              <a:rPr lang="en-US" sz="2000" dirty="0" err="1" smtClean="0">
                <a:solidFill>
                  <a:schemeClr val="bg1"/>
                </a:solidFill>
              </a:rPr>
              <a:t>Zo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mogelijk</a:t>
            </a:r>
            <a:r>
              <a:rPr lang="en-US" sz="2000" dirty="0" smtClean="0">
                <a:solidFill>
                  <a:schemeClr val="bg1"/>
                </a:solidFill>
              </a:rPr>
              <a:t>: de </a:t>
            </a:r>
            <a:r>
              <a:rPr lang="en-US" sz="2000" dirty="0" err="1" smtClean="0">
                <a:solidFill>
                  <a:schemeClr val="bg1"/>
                </a:solidFill>
              </a:rPr>
              <a:t>overheid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moet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problemen</a:t>
            </a:r>
            <a:r>
              <a:rPr lang="en-US" sz="2000" dirty="0" smtClean="0">
                <a:solidFill>
                  <a:schemeClr val="bg1"/>
                </a:solidFill>
              </a:rPr>
              <a:t> van </a:t>
            </a:r>
            <a:r>
              <a:rPr lang="en-US" sz="2000" dirty="0" err="1" smtClean="0">
                <a:solidFill>
                  <a:schemeClr val="bg1"/>
                </a:solidFill>
              </a:rPr>
              <a:t>mensen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proberen</a:t>
            </a:r>
            <a:r>
              <a:rPr lang="en-US" sz="2000" dirty="0" smtClean="0">
                <a:solidFill>
                  <a:schemeClr val="bg1"/>
                </a:solidFill>
              </a:rPr>
              <a:t> op </a:t>
            </a:r>
            <a:r>
              <a:rPr lang="en-US" sz="2000" dirty="0" err="1" smtClean="0">
                <a:solidFill>
                  <a:schemeClr val="bg1"/>
                </a:solidFill>
              </a:rPr>
              <a:t>te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lossen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Rechts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Zo</a:t>
            </a:r>
            <a:r>
              <a:rPr lang="en-US" sz="2000" dirty="0" smtClean="0">
                <a:solidFill>
                  <a:schemeClr val="bg1"/>
                </a:solidFill>
              </a:rPr>
              <a:t> min </a:t>
            </a:r>
            <a:r>
              <a:rPr lang="en-US" sz="2000" dirty="0" err="1" smtClean="0">
                <a:solidFill>
                  <a:schemeClr val="bg1"/>
                </a:solidFill>
              </a:rPr>
              <a:t>mogelijk</a:t>
            </a:r>
            <a:r>
              <a:rPr lang="en-US" sz="2000" dirty="0" smtClean="0">
                <a:solidFill>
                  <a:schemeClr val="bg1"/>
                </a:solidFill>
              </a:rPr>
              <a:t>: de </a:t>
            </a:r>
            <a:r>
              <a:rPr lang="en-US" sz="2000" dirty="0" err="1" smtClean="0">
                <a:solidFill>
                  <a:schemeClr val="bg1"/>
                </a:solidFill>
              </a:rPr>
              <a:t>overheid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moet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mensen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vrijheid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geven</a:t>
            </a:r>
            <a:r>
              <a:rPr lang="en-US" sz="2000" dirty="0" smtClean="0">
                <a:solidFill>
                  <a:schemeClr val="bg1"/>
                </a:solidFill>
              </a:rPr>
              <a:t>.  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02317"/>
            <a:ext cx="5132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/>
            </a:r>
            <a:br>
              <a:rPr lang="nl-NL" sz="1500" dirty="0">
                <a:solidFill>
                  <a:schemeClr val="bg1"/>
                </a:solidFill>
              </a:rPr>
            </a:b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 err="1">
                <a:solidFill>
                  <a:schemeClr val="bg1"/>
                </a:solidFill>
              </a:rPr>
              <a:t>Blz</a:t>
            </a:r>
            <a:r>
              <a:rPr lang="nl-NL" sz="1500" dirty="0">
                <a:solidFill>
                  <a:schemeClr val="bg1"/>
                </a:solidFill>
              </a:rPr>
              <a:t> 100-101 van je boek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d/d1/Pol-landschap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7260"/>
            <a:ext cx="4080453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58823" y="265212"/>
            <a:ext cx="513201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666723" lvl="1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Liberalisme</a:t>
            </a:r>
          </a:p>
          <a:p>
            <a:pPr marL="285739" indent="-285739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Ontstaan in de 18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eeuw: verlichting, Franse Revolutie.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Vrijheid van het individu.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Mensen zijn niet gelijk, maar wel gelijkwaardig (</a:t>
            </a:r>
            <a:r>
              <a:rPr lang="nl-NL" sz="2000" u="sng" dirty="0">
                <a:solidFill>
                  <a:schemeClr val="bg1"/>
                </a:solidFill>
              </a:rPr>
              <a:t>juridische gelijkheid</a:t>
            </a:r>
            <a:r>
              <a:rPr lang="nl-NL" sz="2000" dirty="0">
                <a:solidFill>
                  <a:schemeClr val="bg1"/>
                </a:solidFill>
              </a:rPr>
              <a:t>).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VVD, PVV, D66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dichtbijgeertruidenberg.nl/files/2011/05/Poster-VVD-fi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51" y="2344179"/>
            <a:ext cx="1926638" cy="27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420185" y="3865798"/>
            <a:ext cx="3880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Persoonlijke en economische vrijheid.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Bij ontstaan: opkomen voor </a:t>
            </a:r>
            <a:r>
              <a:rPr lang="nl-NL" sz="2000" u="sng" dirty="0">
                <a:solidFill>
                  <a:schemeClr val="bg1"/>
                </a:solidFill>
              </a:rPr>
              <a:t>burgerij</a:t>
            </a:r>
            <a:r>
              <a:rPr lang="nl-NL" sz="2000" dirty="0">
                <a:solidFill>
                  <a:schemeClr val="bg1"/>
                </a:solidFill>
              </a:rPr>
              <a:t>, tegen koning.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Na de 19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 </a:t>
            </a:r>
            <a:r>
              <a:rPr lang="nl-NL" sz="2000" u="sng" dirty="0">
                <a:solidFill>
                  <a:schemeClr val="bg1"/>
                </a:solidFill>
              </a:rPr>
              <a:t>conservatiever</a:t>
            </a:r>
          </a:p>
        </p:txBody>
      </p:sp>
      <p:pic>
        <p:nvPicPr>
          <p:cNvPr id="8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90835" y="4985994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4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5776" y="109529"/>
            <a:ext cx="6408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2. Socialisme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Ontstaan als reactie op slechte werkomstandigheden.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Vrijheid en gelijkwaardigheid ook van belang.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Maar…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jongehonden.nl/static/photologue/photos/Poster%20SP1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41" y="2569468"/>
            <a:ext cx="1717846" cy="24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463601" y="3248491"/>
            <a:ext cx="336951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Mensen zijn pas echt vrij en gelijkwaardig als zij </a:t>
            </a:r>
            <a:r>
              <a:rPr lang="nl-NL" sz="2000" u="sng" dirty="0">
                <a:solidFill>
                  <a:schemeClr val="bg1"/>
                </a:solidFill>
              </a:rPr>
              <a:t>gelijke kansen</a:t>
            </a:r>
            <a:r>
              <a:rPr lang="nl-NL" sz="2000" dirty="0">
                <a:solidFill>
                  <a:schemeClr val="bg1"/>
                </a:solidFill>
              </a:rPr>
              <a:t> hebben.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Solidair: sterke helpen de zwakkere, uiteindelijk krijg je dan meer gelijkheid.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Hoe? Daarover was verschil van mening.</a:t>
            </a:r>
          </a:p>
        </p:txBody>
      </p:sp>
      <p:pic>
        <p:nvPicPr>
          <p:cNvPr id="8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0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19286" y="215635"/>
            <a:ext cx="40339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Communisten</a:t>
            </a:r>
            <a:r>
              <a:rPr lang="nl-NL" sz="2000" dirty="0">
                <a:solidFill>
                  <a:schemeClr val="bg1"/>
                </a:solidFill>
              </a:rPr>
              <a:t>: gewelddadige machtsovername van de arbeiders.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China, Cuba, Sovjet-Unie (Rusland)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Of </a:t>
            </a:r>
            <a:r>
              <a:rPr lang="nl-NL" sz="2000" u="sng" dirty="0" err="1">
                <a:solidFill>
                  <a:schemeClr val="bg1"/>
                </a:solidFill>
              </a:rPr>
              <a:t>Sociaal-democraten</a:t>
            </a:r>
            <a:r>
              <a:rPr lang="nl-NL" sz="2000" dirty="0">
                <a:solidFill>
                  <a:schemeClr val="bg1"/>
                </a:solidFill>
              </a:rPr>
              <a:t>: op democratische wijze de macht krijgen. Langs parlementaire manier voor de zwakkere opkomen.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PvdA, SP, Groen Links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37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jpeg;base64,/9j/4AAQSkZJRgABAQAAAQABAAD/2wCEAAkGBhQSERUUEhQWFRUVGB4XGBYXFx0YGhcZGBwXGBgdFxwYHCceHBojHBwYHy8gIycpLCwsFiAxNTAqNScsLCkBCQoKDgwOGg8PGikkHyQsLCwsLCwpKSwsLCwtLCwsLCwsKSksLCwsLCwsLCwsLCwsLCwsLCksLCwsLCwpLCwsLP/AABEIAQoAvgMBIgACEQEDEQH/xAAcAAABBAMBAAAAAAAAAAAAAAAGAwQFBwABAgj/xABPEAACAQIDBQUEBAoHBQcFAAABAhEAAwQSIQUGMUFRBxMiYXEygZGhFFKxsiMkQmJyc4LB0fAzNFOSwuHxFiUmotIVNUSTo7PiQ1RjZMP/xAAaAQACAwEBAAAAAAAAAAAAAAABAgADBAUG/8QANBEAAgECBQIDBgUEAwAAAAAAAAECAxEEEiExQRNRYXGBBRQiMkLRIzNSkfFiobHBFSTw/9oADAMBAAIRAxEAPwC5yBzrYMVwaEd8O0mzgW7rI129AOQeEAHUFmI6cgD7qzDsMA9az1TQ7asUSYw9hV5Alyfkwn4CpnZfbOmv0jDsPqm0c3ITIcjnJkH+JOVgzIswtWa1VG2u29pjC4cR9a8dfcqHT+8aHb/a9tFjIe2nktpY/wCaT86OVgzIvmK2DVF4Htjx6f0ndXB+dbyn4oRR3uz2t4XEeG/+L3PzjKN6NGno0epqZbBzJh1Namol98MEGynFWAeneL/GKkhjLeQ3M6lAJLhgVAHEyDEULBFJrksarXeTtnRGKYO33nLvXkL+yohj6kj0oNv9qm0XbS8EE8FtoB81J+dHK2DMi/KzWqIwfattFDrdS4Pz7a/4Qp+dG27fbDaulbeLQWWP/wBRTNufMHVfXUdYoZbEzIsKt1ltgwDKQwOoIMgjyI0Nby0LBOTXJamu0tr2cOJvXUtg8M7AE+g4n3UP4jtO2cn/AIjN+ijt/hiksEKCwrktQvZ7T9nOY7/L+lbcD45aIcJjLd1c9p1uKeBRgw+I51CCpNJkUoVrkigQTYmuQJpWaxRTWIL4i8qKzuYVQWJ6BQST8BXmnb+1HxWIu3m43GLAdF4KPcsD3VfPaBiSmzcUQYm0V/vkJ++vP2Asz5nhHxq2Pcrn2Mw9skx/P+tS67CZwCo40+2ZsMjKTIPGPTh60W7Mwfly1/n31HMih3AcbsOTwpRN0rh/J/zqyNl4W3cLBWUsphgDwOnEcjxp1tYph7D3WA8I8IPNj7K+8xQzsORFQYrBdzcKsobLAYacTy14GnibBtYgA2Hh+asfjpEn1Eio/FXi7ljxMlieZ4z6/wAabC8VYHVSNQRoRT6iEnidzr6clbzEj7RUXew9xJVgw8uA/wA/WirYm+zrCXx3tuY7z8tZ5n6wHT58Knb+z7OLRmtMriYMAiDrowOo+HKlzNbjWT2KzVROv+VL3MLB0pfbOyGsuYkr5ikcJjo0OvTX009KfyEF7eyLrrKLPIwRI1AEgmdSY+NNcVgWtkB1KkiQCOI6irB2CT9EunuvETC3BbZ5BmbYa0RcDEgGeAE9aidt7OF7FuFMhVGmZmZQhyw2fUHhoOEjnSKeuo7joRO729t/BuDZcxPitmSjdZXr5iD50ebZ7ZlOHH0a2VvsNc8Fbfmv1z0mPMcqr59isXygqukyxyieETwknQV0dkZCgJzOxJYLqqgRAzcC05pjhp7poDUjsViLl5zcuOzux1ZiST8fspu1kydDpRbg9hkn2eHz+XGuts4W1hx49XjRBqfLN0FTN2JlAq58Ke7J2xewtwXLFxkbyPEdGHAjyNcX2ZzOXKOXl048aSu2OgP8/Kn3FLz3D38XHqUuAJfQSyjg45ss68eI5SPcWRXmLBY+5h3Fy0zI68GUwROh1950o03Y7Xb9tguKm/bPFoAuL5giAfRviKplTfBYp9y5jWTSeDxtu9bW5aYMjiVYcD/A8iOVOEtiliOQPaGpbZmJAiSg48PbSqt3W2KO6DEeMt05AHhVs76Ws2BvL1CD/nShbZeECK0iFGup5GeZ5acaLlpYFtTv/s0NPmRHyFb2ljEwuHe835IAVR+UzeyB8J8gDU9gsGMoj3fL7arntR2kAyYYD+jAuOZjVgcgE9AZ/aoRV2RuyBbBbYuWLouI2S4vE/WOhM9QeMGp7ebfZ8allICG3JYD2WaIzCT0nTlrqZ0D+88IUn2jJ6jkZpS0PrCZ0Bjp8+HPyrQ0tylNj3Z2CfEXktqBmZtZ0C9Sx5AAEnyFEfaFsZMK+HFoeD6OBJGrMGuZy3mTHpIHSjjsz3N+j2fpF1Zu3R4QRqts9fzm4nygdazfvdb6ThQluS9olrJGucR4rf6cAepUHmYXNqPl0KaHDwzPP3U62dtK5YbPbY2zHLg2uoYcG99NDMtnkMDA0I1B+Wv2VgYgQRKjU+en8mmEDa3tJccGVkVbqrrB0fhJAOoieHmelBWLwjWng8RGoqa2fZayq3EEOpzj38jPKNCPOnO2LK37Xf2hxMOv1DwPw09xmkTsx2ri26m9AyDDOCoJlTac22uXDCgO0wNJjTUgetEGzbOfHvASO5houd7qpA1bTxZSJHGSfKqsc5TVq7o3VGLJCd2hwyMqgBVGbu2OUCNMxYyddaE1YMXc72lhVsY2zlQMWRgEYwrS2UhpQg8Z5cNDyrl8IrYqwJDgtdQ3FyBLjBblxmyWiQrEsntGTx5mlt58SPpVgkuD3ZyZSyy+Y5FYqPZZoBmkyw7/AAjczedHIuSLbnOTbRFAXKodfHl1BUAmqxyE3p3xexeuYa0BbKnKbnEkQDAnRePGh+zgS5JaTmMz7UnqT5+da3+vKMfiBEnP+5ajdn7ee0dNU5qeHuq5R00Km9dQht7NJEFRPl+7nz/1rLuxo1KmCDp06evrUngMet63mtHUe0v5S/x/njT8WZXTjyMc+Z/n/Kqm2h7JgJtHZZVRAjlr+6oMAg8asbaezWdT8feP5/kigXauHyPAJq6ErlclYLezHfU4W/8AR7p/AXmAmf6O4YAYfmng3uPLW9ra15MzQdONeq9kXi1i0x4tbRj6lVJ+dLKNpDRegw3pf8TuHyT5ulVdv3tF7Vi3ZUib4JfqVUhgPeTx/Nira2lYzYeCYEKSegBUnj6V523j20cViXugkQQtoTGVFkL8eJ8yaWCuwydkT+5naPdwai3dXvbIOgzQ6cPZnl5ED3UPbWx7Yi+912E3CWJ45RJhfSMo91N/omuWVzKCZB9ozoPWkFs+FtRPDLOp5aczVqSvdFbbFVZmlpBLyCI1gayOnX30S7i4fDd6b2KuKlmzqLbam43JQoBYrIkwPLnQzYtE6zDGApHM8NelLjCQ0MxWOAJkTHLr1jzqMiLRv9oeCF1mR8QhZiSyFoJ80uOV9xSizYO9WGxQyLfttcMGCvds3qp0Lea/CqGRTADRBObMNSDw1HkY9aJ8Duy17D20VfwrMHVh+SzkZZ6LEA9MtVtJFibYc789mwxU3rQC3xqwJ8F39LhD/ncDzjjVQjZrpeNm4jW2DQynSAOo/f51duC3hw+Ey4XEY4vfTR2Ktox1jMAQAOENPnBpxt3dmxjUVzkzx+Dv24IPlx4fmkx0IJmjeyI1cpjB49mvlGMIoYADyBApzZdrQvsNUKqHTqWaFPHSPFr5052turcwdx2u+0SYYeyZk9NDE6H1GmtNN2rz3b1wiBKEZWQ3EZVBOV1HpoY4xwoMCILuu9ugIMoYxJ4KJ1LRyA1PpR5u9ZNrF3BCaWQsW2LL7Sg+8xJA4TTO5aPdW2tWURblxAHt2njMHiGc5TqROUKTpUxsXCuuLvd4oDi2kkM7zmJM5rhJYkRrQbuMlYU27ipv2yWhBbZWGfI2UvHgPANxielNsXtFhiMK15lUW2TOC7XSqShTM8RnYHM35RyjSBSO8GPSzfVzOZLRyr4TLMXjMGB8ImeHFRQ7g8Q9+O+ZrmUkrnMgTEn5fKPKglyFsit78cl7G37lsHKzyMwg8ANQeHCo+4AD4f50H8xT3eVl+kvA+rpx1yidai7lyTP86QKvjsil7jrCYprbB0JVhzHL+NHGxN60vELcypcnjyY9fI+R+fCq/ZxA4iefpFbziP54UJRTCm0XDcU5ORqvt6MMe8GUTmOkD2jyjqfSld3d+DZhL8va4Zvy09Oo8jUnt5bV4W7lpg6kkiNYgTBA8QPARHE8KpScHqO2pIDdlYA3L6oQ0FgGgaqCYJPT316mw9sKAqiAogDoBoPlVJXLLLiLCG4zK161CsjIYkcc9tSxzSoknhMDSrwtnU0XLMyJWBbf/EMmyb5Uwe6UT5MUVviCR76oLAW1IlgSo46ERm01PPrxq+O0YTsfEcf6NOH6duqDAAGVGmYJaYiRMNy5RNNDYWe5zcchc3EHgZ1BBgT8q6wuJHBhljgR15fKfWm1xgDzj8oH8kxlpNjCiIIPEcwR/lVthB9ax0HNEnUkHgwP2aSKV+lGAMoAPjUmeenXhIifKm2Ewfe3Etj2mYKhA0gnUn0H2Ua7y7FS5YH0fxGwAggg6CJUxzOjR1pW0mMlcG8DcW5dUFeJkgE+yBJ+Jox2dtRlxK3LjtbsoQB3ftRwJ66Sf5Akb3YwUqzkQD4R6Dp79PdRA9gMCp4ER7q5+KxCjLIvU7eAwLnB1Jen3F9/t1ijG6pLWnl7d4GQc0vlc9dTB5/GIzY+993BJNo+EZc1ttUaePh5H84QfWiLYO8D4dO4uW++sN4WUkEZeZAY6HnHDoRUbtfcxms3b+Fts+HzEi3Oa4gGvDiyg+8a8RrV8KsJWSZgq4arTTlJWD7YW8mF2rZKlJaIe00Zxz8J4XE59R0mKH7W42Ht3bi2i2VnCrrBEQzyRrlB06zE1Xmw8U7nJZUrc0yZSQZEmZHCrPweGxiWw99hcuQQxAg6gCdNCwga6cPileTirIfC01N3kv5IzaW7tzvLLqQy27qKbtx3YwpGsTrEQTOvKONQuCN60LgBXP7LOpZuc/lnQ8tR8ZmjjHXzlVlXwKB7JgiDBj6rTlImJA9aB9/MVcwmMFxWzLdRSyEROWB4gPyuGopaVRyeVhrUVGOZDS3s/wAZZzmPMsTJ85Jp19FAgjQxM+XQ+XzrMBtO1fXw6NElT7S66x1HmK4a5Bg8viPTy0/0q8yAVt+6fpDggSOMcOApxsO1YYMcQXABhQkawCTJ5cuHWuLmzrmKxjW7SlmY8hwAABLdAOtXbutunawdhQoDOdWc8SfXl6DpTVKiikuR6VHP8T2KpTAYS6ojPbIkTmDrPnKyKYY/du5bnKFuKCOHtQdQcvPTpPCeFWj2g7v2rmHZ1RUuKQwYKATHEEjiCDwPOKFtn4lhaDaEp4dfa5zrJHHl5+6q41Xuh50UtGV+l9Y9kAzqD+6af7BbNdyATmBkAxAHiLCdJVQW15A+VT+8+x1v2zcQAXEE6CMy8wepA1B48RJ0iA3S2c9+7cto5Qi258IDF4B8ARiM5bUZavUlKLZmlBxkGQsi3jMOG73N9IHiuZQt4tceLlqCQREDwxMjpV3IaoHDNbGOw/dI1u0t+zlVrRtsrEr3ysWOoLqDpPAAc6v1VqvkZA1vwD/2PiY/+3/6ZrzemIIB8XtcR7/lpFeld8lnZOKGv9WOvnl0+deZ1nUgaeyfXSfnVtPYSe4+fBP3bXVE21YKX6Fxw8wIGtNO9MgwJA1/O5fZVqWNhpa2clhgMzgMwMGSdWMDWAvT91VbjsKbTlG5aqRzB4H+elNCVwSjYld3bR/C3AfYtsqkcmuK3zAB+NT24GJ/AXQRoGmfMqoA+NI7AwmXCqCP6TO7HoGGVfkBp+dUnsTYxW2WtIzW0gFlBILETLe7T41nr1MsWzXhaHVqKPHI82ZsxiBbtIzHjAEmSZJPvNEeG3BxTakIn6T6/wDLNEfZ61r6OQhHeZibg/K4+H9mPmTUHvDi9o2mJdnVJ0a3okctV1H7WtczpRUepO7v2O77xUdR0aWWNtNefIb4zcbFIJyhx+Y0n4GD8KHTtHFYK6buHnMIFy0wMOBwleMgdNennNYHe/FoRF1n19l/FPlrr8DRti9lWbqqmLK9/elgRoQRHhQ9FECDx1PE0aSi3mpaW77C4mc4x6eISae2Xfzt4AzuttHBY641+zbGHxUgXUIhWJnoIk66xJjUUR2rq3FJGomD6j7fd5UC7Z2U+FuNbYmDqGGgdeR/nhU/snee3bw6B/GMwQ2wJfM0+JY5c5PCDrpViq555WrFE8P0qWeErolNqXMPbQveCAJrqBy151B7yphLuFt3sWqtYvtAxFnVsOxACfpIQuuhgiCDxDXbuxrO08i4XFtxOZdWygc3gho4wCNaiN/8fYwOy7WzbVwXrmYMx08IDFySBOWWIAUmYn36aMNfE59eppZbArvHuhewJW6j97h3g2sTaPhPSYPhb+QTrXOx8bfxT5VTORxecqgaQzngvD+A5FDdXe+9hZVYuWLmlyxcGa24PGQfZP5w6azVi7ubr4WbeLwly9bS94jhs/hUiRDMNWAOaAZkE1fUeWJnowU5pEZe3G7m296y7vinKhbiMUW0SygsMurACQZ0M8qPd1r958MpxDBrqkq0ADxIxVuBykSJBEAgjTq4NsLGoEe4DyArsYoAcfnNY87+o3umvpBXtJxyi2tmdbvnEBfFrHUiPcaBMNjNCoYDXieBBidNf5NFm1thnEYx8+d5VWRcyplViQSxYHwqYgKJPu1Dto4M4e/dtmAVYQ36Wo0mPZOuvE08LFNTNySOB/Ijwyugmcx0UHXhBn7OFQv+zqi7ihmtqjBChuhoD3C4QLcQ5kYMGGoykTPAU42ftFQoA9o+FdTAaSD6SB74ApLC44ri0vG1cuFFzRaYKdCZkEeMayRGkCeYNsbpsonqhze7xto4QXfERftd5+HF0pfZx3iELomqMQvLXqav5aoK3he72hg0zXWdcXFx7lsWzebvlIYifEAJ8Z1JNX6lP2KiB3002Xioj+rv6ez/AArz7ulsoXsQDxRId/WdB6yflV/7/Xcuy8Sefd/ayiqu3G2Uow+cyrXiGJHJVLZQNNOEz1FFO0WBq7Bu5jXO0ruZs2rr4joB0E8AK1trCpdgIBnDZePHWP4+QipDb9i1h+9xFtu9e5cMNxALSTqDEDQdfOmOyrhdEZm49I5M3Hy0OlPflC24M2wHfGJYtnwLkyqOAhV1gcTFXvutst8BZ7t1zISGzoJKkqAQ6jxaRxWfdVPYHBfjD3TyARfcBm/cPjVt39vPhsDhbijPmChpOp8JPHrI86xTqrO/6UdWGGmqMbLWb/gaYzcqT32Cvc5AzRB5hXH2H41I7ubUxZumxirRMKT3hEcOpHhYHhp86zAbw4XEtIY2Lp88rH3+y/o0+lPtqYzE2LZZFt3o5yUYToJTUMZ6ET0pYqKeeL08PsNUnUkulUSvxfRr12ZEYHdy2NoXboAW1ZhgOQuFQx9AvteUihDeDbTYjENcBOUGE8lHD38/U0enCm7gntWbim6w/CEyDmYzcDCJUnUajhVfbQ2JesH8LbIH1uKn9oaVmrpqKUVo9f8A3kb8FKM5tzfxL4Unvbv6hTjLv07ZpuN/TYc6nmYifiuvqtAvdhtCAfUTR7uVhSuExDPojggTzCq2Y+mse6q4x+KyqFBXM+gDP3c+jkQDw40s4ym4Pl/65LKVSFFVY/TF/wCeP3IzeDFHumW2twJ1VAEDAsjZideZjTmDzoTuiQIot3kw6pbyrcF5SQ5Y3GulHysMgCqFU6nnrlEcKEneFHn/AArs0YqMbI81WqOpNyZguQg9f416B3P2th3wyLh28CACCSSp4kGdZmePWvPsSunr6072Ltu5hbneWzBGhU8GHMN/HlQrU3NacDUKqg7PZnoXGXZJ10HKo7E4hUEscqgiTBMdCQOUx8ajNg7yDFWg6N5FT7SnmPP151P2MOCAYBI1kjh6dDXJlfNZncVlC6A/GbYbDLnyvcu5cqsxY554sSwUgfmjhMCJkhBU3C7uSzOZZidCwliQBoANB7qtjaGzUvBrV0lQRIYcVMcR7j8z1oVu7nXhObLcXgDOWdRMhuGk8PnWinUSRirUm3psCWCQsACeJIzHlE6GepP881MDiFtXZS2br2T3kkFVUodYZVzKyyQdCJA6Vm82GuYXIsZCZyMpHhjjMc/fGs0juniD3Ny3+GV1JcNYuDMwOXOptsfHwDcvZ6xWuOqzGCpeLysdbt3UbaeBCKwBvK0m8buc59TJQSRAXT6teh0qhNl4zvdr4JgLiq14FbbqqZApI4LrMyZPGSY1q+lpnuVoHu0GwX2ZiFAmVXh5XEn5TVUb1qbeDYKSMuVRGnhBCEadQRp5cuFXTtpM2Fvg/Uf5Sf3VUG89srhcQWEgEQCNNGH76RPVBa3BnB4VX2b+EbIq3JmJMEjgOczpSmziDZm2CEGYAEyTB49M0zw6mKQwfeX8DfGrMLikAa6SgAUAacT8DUjsLZr2rSLcBUli0HoB8tTT1JZItsajTdWooLklcJZyKBzHE+Z1J+NHuzV+l7Ma0NblgyBzIEsPiC6+6ghald39tthrwddRwZfrL09eY9K4dOdpPNs9z11ei3TShvGzXoIbN2cb11La8XYD0HM+4SfdVstaBe3aX2bQDkenhtg/Bm/YFR2ydlYc3Ti7TeF1Jjkh4ufLzHLXrS93D3Hwt024F2+CwzGIDQFHkRbj3zW6jT6afP2X3OLi8Qq8lxbTXhvf9iLXe/CXbhFxWQqSFujjE6HMniWeMcKlMRjXtWu9WMTaiTBAcL1kDK4HoD61WeO2TesmLltl8yND6EaH3Ua9ntl1tXTcBFskZQdAdDnInlEVXSqzlLLLfv8AcuxOFpU6aqQd1ppe9/J8ETvDvub1trdpMiH2iTLEdABoB8aBMJdfV4fMz/knKFQQVLLcUh2B5CNJ11BEqTBYjhqF9/8Al9tIhtazrESTzPVm94GnKCgrpb+b8SP2vhmuqcoKmIIAtorHUFvCuYSI0zRrQ/e3UuZABln9L15xRcDWzTrGVF2K37LoeP7gcm7F4LELP6X+UV1/sxdYAMFX9qfsFFtYTTe/VfAn/FYfx/ciN3Nn3cI+YOrA+0onUcon8r/OrW2HjldARwIn+f55VX01M7r7UyPkb2W4eRPL3/bVfWlOV5D1MJCFO0Arxiwyn1HD+edL5tOorMZbzLpx/eKTs3MyjzHwNW21MG6QBb+7O7+0AsAq8gnzBBGnu+FB+C2TctCclt2VsyltR0jirDrMn2RAHGrC3kSFOnMUOTQjiJ01lWxr9ypVvile4w3YwQs4/DX2QW0tsueNRAUhiPEWPikga6R0q+dm7Qt30z2mzLMTBGo48RNUnVodnP8AVNf7RvsWr6WIlUnZmHG4GnQp5433JnaOuGu8/C4j41Um1cD31u5aLgZidYkjxBjw48KuNbeZWB4EsD7ywqvL2xiJCq3EmIgGZjUgc4rTe2pyWQmxN3VwwIUDlLEyWMmZHL/SuMY0udQYj7BNWFg9gZsoKkCDJOnl6+dDWI3YDlnW4dZYDLJ1ClRObic9oftnprnxLbjZHR9nZI1M0uEDg9RXQ9aIBueCxAuEnNlHhiSbndLz4Ei6fS351td0FZlC3T4ssSo4XGbJz/sla4egjrXP6Uux3ve6Xf8Aszeyd7mtWu4cBrR0kCGCky46GRI168ad7x78M9xDhXZFUa6RmY8ZBkEAQPjTSxuirZPwpGfLErydnyk6/wBkjXD00HOaRw+6wfLFw+PLHh+uWInXlaU3D6gc6s/FtlMrWFc8/wDrTXkk8H2lXAIuW0fzBKH94pptrfu7fUoALaHjBJYjoT08gKZru3Kgq58S5lBXiHuC3ZB14tq3kBzqRwO5itdUd4xBuXFByj2LOhbj/aELHSjetJZbkccHTee2q8+PAGb5AMdND68/np7q4DCjs9mK877f3B/1Vy3ZkvK+39wf9VL7tU7Fi9o4f9X9mAmbzrCaNn7MTGl/Xzt//KmON7OMQolGS55A5T/zafOg8PUXA8cfh5O2b/ILZh1rCw61mMwT2mK3EKN0YQf9KQJqm1jammroVLCuO86UmTXJNQgebv7eFxAGMsND7v3U7bE923DQ8I/d86r/AAGPNpwRw5jyo6wGNVreckAATmPT1rRGV9DmVqKg7rZkHvRiQVA5zw9P9aHJpXamON24zcp09KazVb1ZtpQyxsdzVo9ngjBjzdv3D91VVmq1uzw/iS/pP9taMN+YYfan5PqgisHQ+p+8aY7x7w28Fh3v3ScqDRRxdj7KjzPyEnlT3Djw+8/eNVvvRZO1dqDBSfo2DXvL8GM1wjRZ66hfL8JXSSPMyM3I7Ur+Pu4i29q0ot4e5dXLmmVywGltRryj3VAbv9qGNxF3Lbwdi7kXvClsOrZbZQypLmSMqaQZyjQ1H9iy/jWJH/6lz71um/Y3tK3Yx7XLzrbRcO5LMYAgofeegGpqxwjroBSatqHG9O/yWsDhcXgrVsredkZbgYlGRWEeFxqM1zXnmnnXewd8bn4scfhbduzjPDav2WaAzJ3QW4CxKnJCzIgSddar/bfi2X3oBW3c2jda0DyQ2xPzEeoNS1vbZxGG2VgHtth7YuIxxF0EK8MwHdQNR4iJ6kcBrS9ONthupK+4Rb79opwGNfDrhbThVWGZmB8dpFOgMeyMvoPM1LbN2tixbxFzE7Ot2EtYa5cRsxIZgiKEPiMAooGnJfWq/wC2tY2o562rZPwI/dVz7zCdmYjzwr/+0ajhGy0Iqku4H9nu/Bx73w+HsobFtbq5M2pSVQGSYAHCOtQe7/bHcNz+ooyohLdyWzJbzBnaGkRJBPD1pp2Gt+Fxg64f/F/nTPsR02lB52Lgj+4abJFX0Fzye7LO3p3/ABY2cmNwyreW46qA0jRg8zGoYFYI9aG9h9qG0cWM1nZ63EDZWdC0A6E8Txgg0MbeTu8BtHDL/R2NoLkHQN3qwPQKKMewz/u+7+vb7lqg1pcHInvL2sXsLj3wiYa3cyuqKS5UsXCkeQ1aKKN2t9VxNx7F20+GxNoS9lzPh08SNAzDUcuc6jWqj33P/EJ/X2Pss0e7VcXd48MLMFrFlzfI5Ai5Ct5+JdPzxQasEi7naBc2i95bWAXEYayRmhj9Iys2UPbA56TlAOnE023m3VfCkNJa03stEEc4ccmj7D6UP7RF3YW1c1uTabxAcrlljqh/OUiJ5FQau5Hs4zDBhFyzeUEeYPD0YH4EVRXoKautzdhMZOhLw5RSVaJqW3h2G2FvFG1XijfWXr68j51FEVyGmnZnq4TU4qUdmJmlDiGy5MxyzOWdJ6xXNcmiMamtzWjW4okOatjs7/qS/pP9tVSoq3dw9MFa/a++1asL8/ocn2o/wV5/cmL+JFq0ztwRWc+igsfsNVJuRuhjMTYfGW8e+GOKdmdUQksQziSc45ltPOreFoMmVgGDLBBEggiCCDxB4UDP2qYOzcaxh7N24lmS7WLa92ig+JgAR4QTq0Aa866PkeaYDdiifj18dcM4/wCe3Qrutuu2Ou3LVsw6WXuqInOUywvkTMT1irt2ptrZ2zbVrFph1y4gZVexbQFlYZ9ZK6ERpTzYO18EcEcfZw62baq5OW1bW5ltk5h4OuXhPSnzvcFivd99rW8TsLBPbVUyXu7dFXKqOtt8wA89G/a6zSW0dv2sTsnA7PsA3cXKQAp/BEFhxI4kETGgEkxFHuw9ubN2qt1Fw+ZbR751uWlUFmDDMArGXgEE01wG9+ycJh0xVmx3SXXa2ClkByUALA+KQuo51E+CeIB9taEbRUHU/R7cnqRnBNFe6+EsCzihZ2i+LZsHdHctmi3KiSMxI0ML76ebb3x2PcFm/isObhvIcheyGbIjukHxaeIN8azd/fTYxvLawuHNu5f/AAOlhVkXCAQxzezMTR4ByC/YUv4zifPD/wCNKGtwt4BgcWbuRrjd26W0A9q42UKDzjjwk1d+NTZ+ybZv9yllSRbJtW5YzqAY1I8M+6muw9r7NXDXMdhrC27dslWcWFV9MsxGseIc6l73JYCd4t3bmG2HdfEf1jE4lL1yeKli0A+fEkcixHKhvcsr3L59qvgvGfwSi4c3hXx+BgJ5fs1fC9xjsMjMi3bN0B1W4oIPMEqeBFNP9icCOGDw/wD5S/wpW9LBtrcpDtEw2baxCuTnFiH5nNbtAN686sLcHArs3G4jAXipuXMtyzeykNeSGzLxOogmJ4huNL4ve3YrYoI9tLt7OtsOLAbxKVRYeOA0AI000oz2vbw6Rib4QfRwzC6w1tgiGg8deEc561G9LBtqVX2pbwYfE2L1m8ptYvC38tpTLG4jQCwIUAKyw0H6q8Zoo7G7dwbMXvAQDcc25+oY1Hlnz062ZvLszaWICIiX7qqWBuYfgqkcGdZ4kaedSSb4Yb6acDJW8o0BWFPhDgKZ1OU8I5GhxYh3vVsEYqyV/LXxIfPp6Hh8Dyqnr1sqSrCCDBB4gjQg1cu8W8lnBW1uYgsFZwgyrmOYgkaDlAOtCnaLu9/4m2PK4B8Fb9x93nWLE0r/ABo7Ps3FZH0pbPbzAKuSK6NamueeiOa3XNbogFEFWvuSSMHb/a+GZqqqxVp7p3PxS15Zh/zNWrC/P6HI9qflLz+4QsJEdRHn7q8/bsbTbY207lvELNszZu6TKEgq46jg0cwSKv5boyk66E8tdCRy9KqbtSt4bHYJNoYZgTbfuWMFSyk8CGAMqYI8mNdKL47nnJKw87csv0LC5Iyd6Yyxlg2yRljSI6Upu4P+F7v6q/8AfehDb+Le7sDAl5OTEPbBPNVDZfh7P7NGe6dovu3cRdWNrEQOZM3DR+leYOSF7BVl8Z+rQfEvQvtNv9zYUdMVe+5b/jRD2LbRSwMdcuMFVbSMSTHA3OHU8NPMVE7ewJTYmALCDcv3rnuMAfELNP8AULwGmAtA7rMSBItXIJEkfhm4Gk+wNQbeKkAkPbgxqNH/AIU62Zb/AOFmn+wuH/1XIpp2B+xi/wBK39l2l4Y3JM9t3/do/Xp925Qxuu3/AAzjf02//hRb2zYUvstyBOS4jn0kp/iFAuydq27W7d62WXPdvlFWRmOtlmMcYCqdaPHqTktLs8adl4T9UB8CwqP7SdvvZsLh8PriMW3dWwOIUwGby4hQfzp5VK7k4M2tn4VGEMLKkjoW8UfOq7x+3Lz7bvYi1hbmKTC/gECTCMAQWkK2s95Hr5Um4QN2jsEYLatqwGLd29jM3VmFpmjyzEx5RVl9ol18djbGy7LEKSLuIYfkqNQD6L4o5l0qt949pvf2ut29abDE3LOa28yoXuxJkDiBm4c6I90t9Ht4nFYs4K/iHxLyr2wYW2GJCg5DPBR+wKd33FQz7Ghk2q68u6uL8GQ/upj2qu6bXvXLcgoLT5l4qcluDPLWPfT7spuZtsscpXMt45TxWdYPmOHuouv7It39vYyzdEpdwShh/wCTBHQggEHqBQbtK4eCA3p3tG0Ni27hgXbWItreUfWy3IYDkrDX1kcquC9ZV1KsAVYEEHgQa8w7x7Hu4HEXcM5MAjyFxRJttHoZHSSK9O2G8C/oj7BQkgplObzbEbC3ympU6ox5qf3jgfTzqJmrj3o2CuKsFeDrrbbo3Q+R4H3HlVN3rZVirAggwQeII0INcitTyS02PWYHE9enrut/uZNYxrjNWGqzaL2Wq0N0DOET1b7xqqbb61bG5o/E7f7X32rThvnOV7U/KXmEVptDy8TfJjr7+PvoQ2l2T4G9dN0rcTMczLbfKjHnoQYn80ii2wdP2m+81d1uTseda1ILbm4+GxWHt4Zg1u1aMoLZCxAK/lAzxJ6k61GbG7JsJhr9u9be+WtMGUM6kSOoCD7aMhWxUTewLAjd7JNnte702mEnMbYci2Tx4RIHkCBUrvNuXh8dat2ruZEtGUFoqsaZY1UiAOQqbrdPdgIW3uvYt7POCLsLORkLsyhgrsWOsBZk6aUjuZufh8Atz6Nda4t0rJZlYArmiCgH1jSXaYP91Yr9Bf8A3EoK3K2WlxcPZv2Ft2sZhHRWRgTee2wfvHGmS4qzlME66nlU4IW1ibCXEZHAZGBVlbUEHQg0H4DshwFq8LoS48GRbd8yAjhIyywHRifOagN0bt3HY04fFv3ibNzZRH9M6ubavd6kDl/EzNdsdxl2WxUkHvbeoMcz0o2exA6jWofYm7VvBi73eYm9dN1y5BOZvQDTj8TVY7dxITA37OGvPctLhrF64O8NwWbxu2gVV5JGZSxKTpl5cKIuzG5aNq3FjLdNjx3jeR+81WfALjMvI6qIjzpXsEf7xdluFxuIa/de8rvlBysuXwqFEAoTwA50T7G2YmGsW7FqclpQoniepMaSTJPrTgVualwAxsXs8sYbGPi7b3S7lyVYrlHeGTELOnLWpG3u2i458aGbvHtC0V0y5RlMjSZ8I586law1GQGt8Nw8PtHI10sjpIDpElTrlOYEETqOknrREogADlpWMa1NAJs1X3aRu7/4m2OgugdeCt/hPuo/pDGW0a2y3IyFSGnQZY1k8tOdV1IKasaMNXdGopr1KIBrCaabX27hrd1lsu11ASA+SJA9Tr60y/2otfVf4D+NYvd6n6T0nv2H/WiXq39y7cYGz5gn4u1UP/tRb+q/y/jV8bh31fAYdlMgp0/ObTXpw91X0KU4yvJHO9o4mnVppQknqTeH4adW+80/OlKSs+z72+81M9v32XC3mT2hbJBHEaakeYEn3VobsjjqOadu7OMdvVhrJK3LozDiqgsR65QYNKbN3mw99stq6C31SCpPoGAn3VTJNWJZ3NtXbNi7hX7tgFYvq0kRMidGDDl51lhWnJ6JHWr4KjRis0nd88BuDTTaW17WHUNebKpOUGCdYJ/JB6GnM0J9pX9VT9aPuPWmcnGLaObh6aqVVB7Mc7Q3r2ffttavPmtuIZSlwAgEHiADxApxuzsvZ6nPglt5guWQzMyqeQzksoJ5CJqsdkYdXv2lYSrXFBHUFgDRpt/dX6J+M4NmXu9WWZgdQTxXqpnSs8K85Jytojo18FRhJQUmm9r7BXgdg4ezduXbVpUuXZNxhMvJzGZMcddKV2ls61iLZt30W4hIJVhIkaiktibTGIsJdGmYajow0YfH5U8rXmuro5EouLcXwRt7BYXDYdlNq0lgasmQZSdIlY8TEx1MxUBhd6tnWmLWrQtsREpYVTB5SvLQfCmO177bRxYsW2izbmW5aaM/n9VfXzoKya1iqYiSfw7HZw3s+nKP4jd97dlwXVszaSX7S3Lc5WmJEHQkcPdSO2duW8Kge7mhjlGUSZgnqKY7lf1K1+199qju0pfxVP1o+69XOb6ebkwwoxeI6b2u0OE7RsJ/+QfsfwapXZm8mHxBi1cBb6p8LfBuPuqo9jWQ1+0GEqbigg8wWAIPlRvvXuhbt2zfwwNtrfiKgmIHNeakcdOlVQq1Gm9NDdXweHhJQu03s+A0NazVFbr7UOIwyO3t6qx6suk+8QffUma1Rd1dHInBwk4vg2TVQ9su/gg4Gw2s/h2U/wDp+swW9w60WdpW+wwGGIRvxi6CLQH5I4G4fIcupjoa843LhJJJJJ1JOpJPGavpwvqyqT4N5q1mrmsmtJUbFeluzIf7rwv6B++1eZ81enOzUf7qwn6v/E1VVR4hDhz4fe33mrqAdD7x5Vxh/Z95+bMajtv7bGFti4ULgtl0IEaEjiPKsbaSuzQouc8sdyut6dhfRb5Uf0beJD5dPUHT4danOzzbuRzh3PhfVPJuY94+Y86lt7mt38ALpjgroZnVoBX4Ez+j5VXmFuFXUr7QYER1BBHzrDL8Od0egp/9nDuM91p6rku+aFu0dfxRf1q/deiY3xmAJAY6hZE+cDjQ32hj8UH6xfsetlX5GcXCaV4eYB7B/rVj9an3hVwbTANm4G4d20+mU1T+wR+NWP1qfeFHW+O8i5Po9g57lzwnLrlB4jT8o8I5CfKs1CSjCVzqY6nKpWgoinZyT9FaeVwx/dSaeb4bX7jDNlMPc8C+U+0fcJ95FKbAwyYWzbsM6C6wLFcwlmOpgTJjh+zQ1vkr4jG28PaglFkTwzN4iT+yFq1txpW52McYxq4pyfy6v0RN7l7F7jD5mEPd8R6hfyR8NffVYEa0ff8AZ+1I/pl/vL/0UBAa1nq7RVrWOlg0885uSd7bepaW5P8AUrX7X32pl2jj8VX9aPuvSm6eOS1gUa4wVczCT1LNoKQ3/uhsGrKQVNxSCNQQVfhV910reBzYRaxd/wCpgHsb+ntfrE+8Ksbffa62sO9uR3lwZQvOD7RPQRPxqssFZLOqqYLMAD0JIAo7wW5tmwyvi7yuxOisQqk+eYy/y86opOVmlzydHGKn1Izm9tkluS25WCNvBpmEFyXjybh8gD76f7Y2tbw1m5fumEtrmPU8gB5kwB5mnhNUV2x77m/eOEtH8FZbxkfl3Bof2V1A85PSujThtFHn6tRzk5vkCt6d4bmNxNy/cOrHwrOiKPZUeQHxMnnURWiaya2pWMxutVk1qaYhlemuy/8A7qwk/wBmfvvFeZRXpvs0P+6sJH9n/iaqao8QjtrAApvj8Cl621u4JVviI4EeYpwDWGsrV0WKTTugExPZw8/g7qFeWYEEfCRUnsHcJLLi5dfvGXUACFB5EzqY91FANdA1UqMU72NcsbWlHK2Q+J3YV8YuJLtKwckcSug15DqI+2nW8Gx/pVnuy2TxBpieE8pHWn9bmnyLVdynrTunfbYDLfZsJ1vkjyt//KiHYu69jDeJBmfhnbU+7kvuqTFdChGlCLukPUxdaorSkROO3Yt3cSmILMGWPCOBy6r5j3V3a2Ai4psTmYuwiDECQBppPAfOpSsp+nG97FfWqWtfi3ocmhE9nVrj3tz4L/Ci5q4alnCMt0GlWnTvkdrkJd3Stth1sFnhGLK2kyZmdII1NOMZu5buYdcOSwRIggiZE8ZHmTwqSrdBU49idepvfm/qDWG3AsI6sHuypDCSsSCD9Wn+392kxRQuzLkkeGNQYka8OHGpea0anSilawXiarkpOWqBbtE3rGAwbMpi9cHd2R582/ZBn1ivNTkkyeNF/ahvKcXj7mVptWT3VuDIhT4mH6TSZ6AdKDzW2nHKjJJ3ZlYBWhWVaIYRWRWU62bs25iLqWrSlncwoHP+AHEnkBUCd7F2LdxV5LNlczudOg6ljyUDUmvTu7WyBhMNZw4ObukClup4sfSSfdUPuRuPa2dageO84HeXevPKvRAfeYk8oJlNZpyzFiVhTLXQWuxWx+6qbjHGWsy0qK7cUbkEQtZFLLW+dAgiBXUV0KxjRIaFay1yrGug1EhhWuWFdlqRxTHI2vT7RQIdZazLSlczS3IcZa4u25UiYkESOIkcR504NaoXIUpiewa7mJTELlnQMDmjzI0n3UzudhWKAJF223y68PlV+BdKTNWdWQMqPOOI7HtoLwtq2saMOHXXT3TNJjsj2jP9AIPPOg+MkGvSEaUm1N1ZAyI87W+x3aRaO6RR9Y3Uj5GflVl7gdn42fa7xwr4ptC06IkiVTzImTzkDQUdtWmFK6jloFRSI3EYq+PYsoeMzc49I8I+ce7mvhLzMCWUoQYg8+GojlTo1rnShP/Z"/>
          <p:cNvSpPr>
            <a:spLocks noChangeAspect="1" noChangeArrowheads="1"/>
          </p:cNvSpPr>
          <p:nvPr/>
        </p:nvSpPr>
        <p:spPr bwMode="auto">
          <a:xfrm>
            <a:off x="891646" y="-2133865"/>
            <a:ext cx="3175000" cy="44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nl-NL" sz="1500"/>
          </a:p>
        </p:txBody>
      </p:sp>
      <p:sp>
        <p:nvSpPr>
          <p:cNvPr id="6" name="AutoShape 4" descr="data:image/jpeg;base64,/9j/4AAQSkZJRgABAQAAAQABAAD/2wCEAAkGBhQSERUUEhQWFRUVGB4XGBYXFx0YGhcZGBwXGBgdFxwYHCceHBojHBwYHy8gIycpLCwsFiAxNTAqNScsLCkBCQoKDgwOGg8PGikkHyQsLCwsLCwpKSwsLCwtLCwsLCwsKSksLCwsLCwsLCwsLCwsLCwsLCksLCwsLCwpLCwsLP/AABEIAQoAvgMBIgACEQEDEQH/xAAcAAABBAMBAAAAAAAAAAAAAAAGAwQFBwABAgj/xABPEAACAQIDBQUEBAoHBQcFAAABAhEAAwQSIQUGMUFRBxMiYXEygZGhFFKxsiMkQmJyc4LB0fAzNFOSwuHxFiUmotIVNUSTo7PiQ1RjZMP/xAAaAQACAwEBAAAAAAAAAAAAAAABAgADBAUG/8QANBEAAgECBQIDBgUEAwAAAAAAAAECAxEEEiExQRNRYXGBBRQiMkLRIzNSkfFiobHBFSTw/9oADAMBAAIRAxEAPwC5yBzrYMVwaEd8O0mzgW7rI129AOQeEAHUFmI6cgD7qzDsMA9az1TQ7asUSYw9hV5Alyfkwn4CpnZfbOmv0jDsPqm0c3ITIcjnJkH+JOVgzIswtWa1VG2u29pjC4cR9a8dfcqHT+8aHb/a9tFjIe2nktpY/wCaT86OVgzIvmK2DVF4Htjx6f0ndXB+dbyn4oRR3uz2t4XEeG/+L3PzjKN6NGno0epqZbBzJh1Namol98MEGynFWAeneL/GKkhjLeQ3M6lAJLhgVAHEyDEULBFJrksarXeTtnRGKYO33nLvXkL+yohj6kj0oNv9qm0XbS8EE8FtoB81J+dHK2DMi/KzWqIwfattFDrdS4Pz7a/4Qp+dG27fbDaulbeLQWWP/wBRTNufMHVfXUdYoZbEzIsKt1ltgwDKQwOoIMgjyI0Nby0LBOTXJamu0tr2cOJvXUtg8M7AE+g4n3UP4jtO2cn/AIjN+ijt/hiksEKCwrktQvZ7T9nOY7/L+lbcD45aIcJjLd1c9p1uKeBRgw+I51CCpNJkUoVrkigQTYmuQJpWaxRTWIL4i8qKzuYVQWJ6BQST8BXmnb+1HxWIu3m43GLAdF4KPcsD3VfPaBiSmzcUQYm0V/vkJ++vP2Asz5nhHxq2Pcrn2Mw9skx/P+tS67CZwCo40+2ZsMjKTIPGPTh60W7Mwfly1/n31HMih3AcbsOTwpRN0rh/J/zqyNl4W3cLBWUsphgDwOnEcjxp1tYph7D3WA8I8IPNj7K+8xQzsORFQYrBdzcKsobLAYacTy14GnibBtYgA2Hh+asfjpEn1Eio/FXi7ljxMlieZ4z6/wAabC8VYHVSNQRoRT6iEnidzr6clbzEj7RUXew9xJVgw8uA/wA/WirYm+zrCXx3tuY7z8tZ5n6wHT58Knb+z7OLRmtMriYMAiDrowOo+HKlzNbjWT2KzVROv+VL3MLB0pfbOyGsuYkr5ikcJjo0OvTX009KfyEF7eyLrrKLPIwRI1AEgmdSY+NNcVgWtkB1KkiQCOI6irB2CT9EunuvETC3BbZ5BmbYa0RcDEgGeAE9aidt7OF7FuFMhVGmZmZQhyw2fUHhoOEjnSKeuo7joRO729t/BuDZcxPitmSjdZXr5iD50ebZ7ZlOHH0a2VvsNc8Fbfmv1z0mPMcqr59isXygqukyxyieETwknQV0dkZCgJzOxJYLqqgRAzcC05pjhp7poDUjsViLl5zcuOzux1ZiST8fspu1kydDpRbg9hkn2eHz+XGuts4W1hx49XjRBqfLN0FTN2JlAq58Ke7J2xewtwXLFxkbyPEdGHAjyNcX2ZzOXKOXl048aSu2OgP8/Kn3FLz3D38XHqUuAJfQSyjg45ss68eI5SPcWRXmLBY+5h3Fy0zI68GUwROh1950o03Y7Xb9tguKm/bPFoAuL5giAfRviKplTfBYp9y5jWTSeDxtu9bW5aYMjiVYcD/A8iOVOEtiliOQPaGpbZmJAiSg48PbSqt3W2KO6DEeMt05AHhVs76Ws2BvL1CD/nShbZeECK0iFGup5GeZ5acaLlpYFtTv/s0NPmRHyFb2ljEwuHe835IAVR+UzeyB8J8gDU9gsGMoj3fL7arntR2kAyYYD+jAuOZjVgcgE9AZ/aoRV2RuyBbBbYuWLouI2S4vE/WOhM9QeMGp7ebfZ8allICG3JYD2WaIzCT0nTlrqZ0D+88IUn2jJ6jkZpS0PrCZ0Bjp8+HPyrQ0tylNj3Z2CfEXktqBmZtZ0C9Sx5AAEnyFEfaFsZMK+HFoeD6OBJGrMGuZy3mTHpIHSjjsz3N+j2fpF1Zu3R4QRqts9fzm4nygdazfvdb6ThQluS9olrJGucR4rf6cAepUHmYXNqPl0KaHDwzPP3U62dtK5YbPbY2zHLg2uoYcG99NDMtnkMDA0I1B+Wv2VgYgQRKjU+en8mmEDa3tJccGVkVbqrrB0fhJAOoieHmelBWLwjWng8RGoqa2fZayq3EEOpzj38jPKNCPOnO2LK37Xf2hxMOv1DwPw09xmkTsx2ri26m9AyDDOCoJlTac22uXDCgO0wNJjTUgetEGzbOfHvASO5houd7qpA1bTxZSJHGSfKqsc5TVq7o3VGLJCd2hwyMqgBVGbu2OUCNMxYyddaE1YMXc72lhVsY2zlQMWRgEYwrS2UhpQg8Z5cNDyrl8IrYqwJDgtdQ3FyBLjBblxmyWiQrEsntGTx5mlt58SPpVgkuD3ZyZSyy+Y5FYqPZZoBmkyw7/AAjczedHIuSLbnOTbRFAXKodfHl1BUAmqxyE3p3xexeuYa0BbKnKbnEkQDAnRePGh+zgS5JaTmMz7UnqT5+da3+vKMfiBEnP+5ajdn7ee0dNU5qeHuq5R00Km9dQht7NJEFRPl+7nz/1rLuxo1KmCDp06evrUngMet63mtHUe0v5S/x/njT8WZXTjyMc+Z/n/Kqm2h7JgJtHZZVRAjlr+6oMAg8asbaezWdT8feP5/kigXauHyPAJq6ErlclYLezHfU4W/8AR7p/AXmAmf6O4YAYfmng3uPLW9ra15MzQdONeq9kXi1i0x4tbRj6lVJ+dLKNpDRegw3pf8TuHyT5ulVdv3tF7Vi3ZUib4JfqVUhgPeTx/Nira2lYzYeCYEKSegBUnj6V523j20cViXugkQQtoTGVFkL8eJ8yaWCuwydkT+5naPdwai3dXvbIOgzQ6cPZnl5ED3UPbWx7Yi+912E3CWJ45RJhfSMo91N/omuWVzKCZB9ozoPWkFs+FtRPDLOp5aczVqSvdFbbFVZmlpBLyCI1gayOnX30S7i4fDd6b2KuKlmzqLbam43JQoBYrIkwPLnQzYtE6zDGApHM8NelLjCQ0MxWOAJkTHLr1jzqMiLRv9oeCF1mR8QhZiSyFoJ80uOV9xSizYO9WGxQyLfttcMGCvds3qp0Lea/CqGRTADRBObMNSDw1HkY9aJ8Duy17D20VfwrMHVh+SzkZZ6LEA9MtVtJFibYc789mwxU3rQC3xqwJ8F39LhD/ncDzjjVQjZrpeNm4jW2DQynSAOo/f51duC3hw+Ey4XEY4vfTR2Ktox1jMAQAOENPnBpxt3dmxjUVzkzx+Dv24IPlx4fmkx0IJmjeyI1cpjB49mvlGMIoYADyBApzZdrQvsNUKqHTqWaFPHSPFr5052turcwdx2u+0SYYeyZk9NDE6H1GmtNN2rz3b1wiBKEZWQ3EZVBOV1HpoY4xwoMCILuu9ugIMoYxJ4KJ1LRyA1PpR5u9ZNrF3BCaWQsW2LL7Sg+8xJA4TTO5aPdW2tWURblxAHt2njMHiGc5TqROUKTpUxsXCuuLvd4oDi2kkM7zmJM5rhJYkRrQbuMlYU27ipv2yWhBbZWGfI2UvHgPANxielNsXtFhiMK15lUW2TOC7XSqShTM8RnYHM35RyjSBSO8GPSzfVzOZLRyr4TLMXjMGB8ImeHFRQ7g8Q9+O+ZrmUkrnMgTEn5fKPKglyFsit78cl7G37lsHKzyMwg8ANQeHCo+4AD4f50H8xT3eVl+kvA+rpx1yidai7lyTP86QKvjsil7jrCYprbB0JVhzHL+NHGxN60vELcypcnjyY9fI+R+fCq/ZxA4iefpFbziP54UJRTCm0XDcU5ORqvt6MMe8GUTmOkD2jyjqfSld3d+DZhL8va4Zvy09Oo8jUnt5bV4W7lpg6kkiNYgTBA8QPARHE8KpScHqO2pIDdlYA3L6oQ0FgGgaqCYJPT316mw9sKAqiAogDoBoPlVJXLLLiLCG4zK161CsjIYkcc9tSxzSoknhMDSrwtnU0XLMyJWBbf/EMmyb5Uwe6UT5MUVviCR76oLAW1IlgSo46ERm01PPrxq+O0YTsfEcf6NOH6duqDAAGVGmYJaYiRMNy5RNNDYWe5zcchc3EHgZ1BBgT8q6wuJHBhljgR15fKfWm1xgDzj8oH8kxlpNjCiIIPEcwR/lVthB9ax0HNEnUkHgwP2aSKV+lGAMoAPjUmeenXhIifKm2Ewfe3Etj2mYKhA0gnUn0H2Ua7y7FS5YH0fxGwAggg6CJUxzOjR1pW0mMlcG8DcW5dUFeJkgE+yBJ+Jox2dtRlxK3LjtbsoQB3ftRwJ66Sf5Akb3YwUqzkQD4R6Dp79PdRA9gMCp4ER7q5+KxCjLIvU7eAwLnB1Jen3F9/t1ijG6pLWnl7d4GQc0vlc9dTB5/GIzY+993BJNo+EZc1ttUaePh5H84QfWiLYO8D4dO4uW++sN4WUkEZeZAY6HnHDoRUbtfcxms3b+Fts+HzEi3Oa4gGvDiyg+8a8RrV8KsJWSZgq4arTTlJWD7YW8mF2rZKlJaIe00Zxz8J4XE59R0mKH7W42Ht3bi2i2VnCrrBEQzyRrlB06zE1Xmw8U7nJZUrc0yZSQZEmZHCrPweGxiWw99hcuQQxAg6gCdNCwga6cPileTirIfC01N3kv5IzaW7tzvLLqQy27qKbtx3YwpGsTrEQTOvKONQuCN60LgBXP7LOpZuc/lnQ8tR8ZmjjHXzlVlXwKB7JgiDBj6rTlImJA9aB9/MVcwmMFxWzLdRSyEROWB4gPyuGopaVRyeVhrUVGOZDS3s/wAZZzmPMsTJ85Jp19FAgjQxM+XQ+XzrMBtO1fXw6NElT7S66x1HmK4a5Bg8viPTy0/0q8yAVt+6fpDggSOMcOApxsO1YYMcQXABhQkawCTJ5cuHWuLmzrmKxjW7SlmY8hwAABLdAOtXbutunawdhQoDOdWc8SfXl6DpTVKiikuR6VHP8T2KpTAYS6ojPbIkTmDrPnKyKYY/du5bnKFuKCOHtQdQcvPTpPCeFWj2g7v2rmHZ1RUuKQwYKATHEEjiCDwPOKFtn4lhaDaEp4dfa5zrJHHl5+6q41Xuh50UtGV+l9Y9kAzqD+6af7BbNdyATmBkAxAHiLCdJVQW15A+VT+8+x1v2zcQAXEE6CMy8wepA1B48RJ0iA3S2c9+7cto5Qi258IDF4B8ARiM5bUZavUlKLZmlBxkGQsi3jMOG73N9IHiuZQt4tceLlqCQREDwxMjpV3IaoHDNbGOw/dI1u0t+zlVrRtsrEr3ysWOoLqDpPAAc6v1VqvkZA1vwD/2PiY/+3/6ZrzemIIB8XtcR7/lpFeld8lnZOKGv9WOvnl0+deZ1nUgaeyfXSfnVtPYSe4+fBP3bXVE21YKX6Fxw8wIGtNO9MgwJA1/O5fZVqWNhpa2clhgMzgMwMGSdWMDWAvT91VbjsKbTlG5aqRzB4H+elNCVwSjYld3bR/C3AfYtsqkcmuK3zAB+NT24GJ/AXQRoGmfMqoA+NI7AwmXCqCP6TO7HoGGVfkBp+dUnsTYxW2WtIzW0gFlBILETLe7T41nr1MsWzXhaHVqKPHI82ZsxiBbtIzHjAEmSZJPvNEeG3BxTakIn6T6/wDLNEfZ61r6OQhHeZibg/K4+H9mPmTUHvDi9o2mJdnVJ0a3okctV1H7WtczpRUepO7v2O77xUdR0aWWNtNefIb4zcbFIJyhx+Y0n4GD8KHTtHFYK6buHnMIFy0wMOBwleMgdNennNYHe/FoRF1n19l/FPlrr8DRti9lWbqqmLK9/elgRoQRHhQ9FECDx1PE0aSi3mpaW77C4mc4x6eISae2Xfzt4AzuttHBY641+zbGHxUgXUIhWJnoIk66xJjUUR2rq3FJGomD6j7fd5UC7Z2U+FuNbYmDqGGgdeR/nhU/snee3bw6B/GMwQ2wJfM0+JY5c5PCDrpViq555WrFE8P0qWeErolNqXMPbQveCAJrqBy151B7yphLuFt3sWqtYvtAxFnVsOxACfpIQuuhgiCDxDXbuxrO08i4XFtxOZdWygc3gho4wCNaiN/8fYwOy7WzbVwXrmYMx08IDFySBOWWIAUmYn36aMNfE59eppZbArvHuhewJW6j97h3g2sTaPhPSYPhb+QTrXOx8bfxT5VTORxecqgaQzngvD+A5FDdXe+9hZVYuWLmlyxcGa24PGQfZP5w6azVi7ubr4WbeLwly9bS94jhs/hUiRDMNWAOaAZkE1fUeWJnowU5pEZe3G7m296y7vinKhbiMUW0SygsMurACQZ0M8qPd1r958MpxDBrqkq0ADxIxVuBykSJBEAgjTq4NsLGoEe4DyArsYoAcfnNY87+o3umvpBXtJxyi2tmdbvnEBfFrHUiPcaBMNjNCoYDXieBBidNf5NFm1thnEYx8+d5VWRcyplViQSxYHwqYgKJPu1Dto4M4e/dtmAVYQ36Wo0mPZOuvE08LFNTNySOB/Ijwyugmcx0UHXhBn7OFQv+zqi7ihmtqjBChuhoD3C4QLcQ5kYMGGoykTPAU42ftFQoA9o+FdTAaSD6SB74ApLC44ri0vG1cuFFzRaYKdCZkEeMayRGkCeYNsbpsonqhze7xto4QXfERftd5+HF0pfZx3iELomqMQvLXqav5aoK3he72hg0zXWdcXFx7lsWzebvlIYifEAJ8Z1JNX6lP2KiB3002Xioj+rv6ez/AArz7ulsoXsQDxRId/WdB6yflV/7/Xcuy8Sefd/ayiqu3G2Uow+cyrXiGJHJVLZQNNOEz1FFO0WBq7Bu5jXO0ruZs2rr4joB0E8AK1trCpdgIBnDZePHWP4+QipDb9i1h+9xFtu9e5cMNxALSTqDEDQdfOmOyrhdEZm49I5M3Hy0OlPflC24M2wHfGJYtnwLkyqOAhV1gcTFXvutst8BZ7t1zISGzoJKkqAQ6jxaRxWfdVPYHBfjD3TyARfcBm/cPjVt39vPhsDhbijPmChpOp8JPHrI86xTqrO/6UdWGGmqMbLWb/gaYzcqT32Cvc5AzRB5hXH2H41I7ubUxZumxirRMKT3hEcOpHhYHhp86zAbw4XEtIY2Lp88rH3+y/o0+lPtqYzE2LZZFt3o5yUYToJTUMZ6ET0pYqKeeL08PsNUnUkulUSvxfRr12ZEYHdy2NoXboAW1ZhgOQuFQx9AvteUihDeDbTYjENcBOUGE8lHD38/U0enCm7gntWbim6w/CEyDmYzcDCJUnUajhVfbQ2JesH8LbIH1uKn9oaVmrpqKUVo9f8A3kb8FKM5tzfxL4Unvbv6hTjLv07ZpuN/TYc6nmYifiuvqtAvdhtCAfUTR7uVhSuExDPojggTzCq2Y+mse6q4x+KyqFBXM+gDP3c+jkQDw40s4ym4Pl/65LKVSFFVY/TF/wCeP3IzeDFHumW2twJ1VAEDAsjZideZjTmDzoTuiQIot3kw6pbyrcF5SQ5Y3GulHysMgCqFU6nnrlEcKEneFHn/AArs0YqMbI81WqOpNyZguQg9f416B3P2th3wyLh28CACCSSp4kGdZmePWvPsSunr6072Ltu5hbneWzBGhU8GHMN/HlQrU3NacDUKqg7PZnoXGXZJ10HKo7E4hUEscqgiTBMdCQOUx8ajNg7yDFWg6N5FT7SnmPP151P2MOCAYBI1kjh6dDXJlfNZncVlC6A/GbYbDLnyvcu5cqsxY554sSwUgfmjhMCJkhBU3C7uSzOZZidCwliQBoANB7qtjaGzUvBrV0lQRIYcVMcR7j8z1oVu7nXhObLcXgDOWdRMhuGk8PnWinUSRirUm3psCWCQsACeJIzHlE6GepP881MDiFtXZS2br2T3kkFVUodYZVzKyyQdCJA6Vm82GuYXIsZCZyMpHhjjMc/fGs0juniD3Ny3+GV1JcNYuDMwOXOptsfHwDcvZ6xWuOqzGCpeLysdbt3UbaeBCKwBvK0m8buc59TJQSRAXT6teh0qhNl4zvdr4JgLiq14FbbqqZApI4LrMyZPGSY1q+lpnuVoHu0GwX2ZiFAmVXh5XEn5TVUb1qbeDYKSMuVRGnhBCEadQRp5cuFXTtpM2Fvg/Uf5Sf3VUG89srhcQWEgEQCNNGH76RPVBa3BnB4VX2b+EbIq3JmJMEjgOczpSmziDZm2CEGYAEyTB49M0zw6mKQwfeX8DfGrMLikAa6SgAUAacT8DUjsLZr2rSLcBUli0HoB8tTT1JZItsajTdWooLklcJZyKBzHE+Z1J+NHuzV+l7Ma0NblgyBzIEsPiC6+6ghald39tthrwddRwZfrL09eY9K4dOdpPNs9z11ei3TShvGzXoIbN2cb11La8XYD0HM+4SfdVstaBe3aX2bQDkenhtg/Bm/YFR2ydlYc3Ti7TeF1Jjkh4ufLzHLXrS93D3Hwt024F2+CwzGIDQFHkRbj3zW6jT6afP2X3OLi8Qq8lxbTXhvf9iLXe/CXbhFxWQqSFujjE6HMniWeMcKlMRjXtWu9WMTaiTBAcL1kDK4HoD61WeO2TesmLltl8yND6EaH3Ua9ntl1tXTcBFskZQdAdDnInlEVXSqzlLLLfv8AcuxOFpU6aqQd1ppe9/J8ETvDvub1trdpMiH2iTLEdABoB8aBMJdfV4fMz/knKFQQVLLcUh2B5CNJ11BEqTBYjhqF9/8Al9tIhtazrESTzPVm94GnKCgrpb+b8SP2vhmuqcoKmIIAtorHUFvCuYSI0zRrQ/e3UuZABln9L15xRcDWzTrGVF2K37LoeP7gcm7F4LELP6X+UV1/sxdYAMFX9qfsFFtYTTe/VfAn/FYfx/ciN3Nn3cI+YOrA+0onUcon8r/OrW2HjldARwIn+f55VX01M7r7UyPkb2W4eRPL3/bVfWlOV5D1MJCFO0Arxiwyn1HD+edL5tOorMZbzLpx/eKTs3MyjzHwNW21MG6QBb+7O7+0AsAq8gnzBBGnu+FB+C2TctCclt2VsyltR0jirDrMn2RAHGrC3kSFOnMUOTQjiJ01lWxr9ypVvile4w3YwQs4/DX2QW0tsueNRAUhiPEWPikga6R0q+dm7Qt30z2mzLMTBGo48RNUnVodnP8AVNf7RvsWr6WIlUnZmHG4GnQp5433JnaOuGu8/C4j41Um1cD31u5aLgZidYkjxBjw48KuNbeZWB4EsD7ywqvL2xiJCq3EmIgGZjUgc4rTe2pyWQmxN3VwwIUDlLEyWMmZHL/SuMY0udQYj7BNWFg9gZsoKkCDJOnl6+dDWI3YDlnW4dZYDLJ1ClRObic9oftnprnxLbjZHR9nZI1M0uEDg9RXQ9aIBueCxAuEnNlHhiSbndLz4Ei6fS351td0FZlC3T4ssSo4XGbJz/sla4egjrXP6Uux3ve6Xf8Aszeyd7mtWu4cBrR0kCGCky46GRI168ad7x78M9xDhXZFUa6RmY8ZBkEAQPjTSxuirZPwpGfLErydnyk6/wBkjXD00HOaRw+6wfLFw+PLHh+uWInXlaU3D6gc6s/FtlMrWFc8/wDrTXkk8H2lXAIuW0fzBKH94pptrfu7fUoALaHjBJYjoT08gKZru3Kgq58S5lBXiHuC3ZB14tq3kBzqRwO5itdUd4xBuXFByj2LOhbj/aELHSjetJZbkccHTee2q8+PAGb5AMdND68/np7q4DCjs9mK877f3B/1Vy3ZkvK+39wf9VL7tU7Fi9o4f9X9mAmbzrCaNn7MTGl/Xzt//KmON7OMQolGS55A5T/zafOg8PUXA8cfh5O2b/ILZh1rCw61mMwT2mK3EKN0YQf9KQJqm1jammroVLCuO86UmTXJNQgebv7eFxAGMsND7v3U7bE923DQ8I/d86r/AAGPNpwRw5jyo6wGNVreckAATmPT1rRGV9DmVqKg7rZkHvRiQVA5zw9P9aHJpXamON24zcp09KazVb1ZtpQyxsdzVo9ngjBjzdv3D91VVmq1uzw/iS/pP9taMN+YYfan5PqgisHQ+p+8aY7x7w28Fh3v3ScqDRRxdj7KjzPyEnlT3Djw+8/eNVvvRZO1dqDBSfo2DXvL8GM1wjRZ66hfL8JXSSPMyM3I7Ur+Pu4i29q0ot4e5dXLmmVywGltRryj3VAbv9qGNxF3Lbwdi7kXvClsOrZbZQypLmSMqaQZyjQ1H9iy/jWJH/6lz71um/Y3tK3Yx7XLzrbRcO5LMYAgofeegGpqxwjroBSatqHG9O/yWsDhcXgrVsredkZbgYlGRWEeFxqM1zXnmnnXewd8bn4scfhbduzjPDav2WaAzJ3QW4CxKnJCzIgSddar/bfi2X3oBW3c2jda0DyQ2xPzEeoNS1vbZxGG2VgHtth7YuIxxF0EK8MwHdQNR4iJ6kcBrS9ONthupK+4Rb79opwGNfDrhbThVWGZmB8dpFOgMeyMvoPM1LbN2tixbxFzE7Ot2EtYa5cRsxIZgiKEPiMAooGnJfWq/wC2tY2o562rZPwI/dVz7zCdmYjzwr/+0ajhGy0Iqku4H9nu/Bx73w+HsobFtbq5M2pSVQGSYAHCOtQe7/bHcNz+ooyohLdyWzJbzBnaGkRJBPD1pp2Gt+Fxg64f/F/nTPsR02lB52Lgj+4abJFX0Fzye7LO3p3/ABY2cmNwyreW46qA0jRg8zGoYFYI9aG9h9qG0cWM1nZ63EDZWdC0A6E8Txgg0MbeTu8BtHDL/R2NoLkHQN3qwPQKKMewz/u+7+vb7lqg1pcHInvL2sXsLj3wiYa3cyuqKS5UsXCkeQ1aKKN2t9VxNx7F20+GxNoS9lzPh08SNAzDUcuc6jWqj33P/EJ/X2Pss0e7VcXd48MLMFrFlzfI5Ai5Ct5+JdPzxQasEi7naBc2i95bWAXEYayRmhj9Iys2UPbA56TlAOnE023m3VfCkNJa03stEEc4ccmj7D6UP7RF3YW1c1uTabxAcrlljqh/OUiJ5FQau5Hs4zDBhFyzeUEeYPD0YH4EVRXoKautzdhMZOhLw5RSVaJqW3h2G2FvFG1XijfWXr68j51FEVyGmnZnq4TU4qUdmJmlDiGy5MxyzOWdJ6xXNcmiMamtzWjW4okOatjs7/qS/pP9tVSoq3dw9MFa/a++1asL8/ocn2o/wV5/cmL+JFq0ztwRWc+igsfsNVJuRuhjMTYfGW8e+GOKdmdUQksQziSc45ltPOreFoMmVgGDLBBEggiCCDxB4UDP2qYOzcaxh7N24lmS7WLa92ig+JgAR4QTq0Aa866PkeaYDdiifj18dcM4/wCe3Qrutuu2Ou3LVsw6WXuqInOUywvkTMT1irt2ptrZ2zbVrFph1y4gZVexbQFlYZ9ZK6ERpTzYO18EcEcfZw62baq5OW1bW5ltk5h4OuXhPSnzvcFivd99rW8TsLBPbVUyXu7dFXKqOtt8wA89G/a6zSW0dv2sTsnA7PsA3cXKQAp/BEFhxI4kETGgEkxFHuw9ubN2qt1Fw+ZbR751uWlUFmDDMArGXgEE01wG9+ycJh0xVmx3SXXa2ClkByUALA+KQuo51E+CeIB9taEbRUHU/R7cnqRnBNFe6+EsCzihZ2i+LZsHdHctmi3KiSMxI0ML76ebb3x2PcFm/isObhvIcheyGbIjukHxaeIN8azd/fTYxvLawuHNu5f/AAOlhVkXCAQxzezMTR4ByC/YUv4zifPD/wCNKGtwt4BgcWbuRrjd26W0A9q42UKDzjjwk1d+NTZ+ybZv9yllSRbJtW5YzqAY1I8M+6muw9r7NXDXMdhrC27dslWcWFV9MsxGseIc6l73JYCd4t3bmG2HdfEf1jE4lL1yeKli0A+fEkcixHKhvcsr3L59qvgvGfwSi4c3hXx+BgJ5fs1fC9xjsMjMi3bN0B1W4oIPMEqeBFNP9icCOGDw/wD5S/wpW9LBtrcpDtEw2baxCuTnFiH5nNbtAN686sLcHArs3G4jAXipuXMtyzeykNeSGzLxOogmJ4huNL4ve3YrYoI9tLt7OtsOLAbxKVRYeOA0AI000oz2vbw6Rib4QfRwzC6w1tgiGg8deEc561G9LBtqVX2pbwYfE2L1m8ptYvC38tpTLG4jQCwIUAKyw0H6q8Zoo7G7dwbMXvAQDcc25+oY1Hlnz062ZvLszaWICIiX7qqWBuYfgqkcGdZ4kaedSSb4Yb6acDJW8o0BWFPhDgKZ1OU8I5GhxYh3vVsEYqyV/LXxIfPp6Hh8Dyqnr1sqSrCCDBB4gjQg1cu8W8lnBW1uYgsFZwgyrmOYgkaDlAOtCnaLu9/4m2PK4B8Fb9x93nWLE0r/ABo7Ps3FZH0pbPbzAKuSK6NamueeiOa3XNbogFEFWvuSSMHb/a+GZqqqxVp7p3PxS15Zh/zNWrC/P6HI9qflLz+4QsJEdRHn7q8/bsbTbY207lvELNszZu6TKEgq46jg0cwSKv5boyk66E8tdCRy9KqbtSt4bHYJNoYZgTbfuWMFSyk8CGAMqYI8mNdKL47nnJKw87csv0LC5Iyd6Yyxlg2yRljSI6Upu4P+F7v6q/8AfehDb+Le7sDAl5OTEPbBPNVDZfh7P7NGe6dovu3cRdWNrEQOZM3DR+leYOSF7BVl8Z+rQfEvQvtNv9zYUdMVe+5b/jRD2LbRSwMdcuMFVbSMSTHA3OHU8NPMVE7ewJTYmALCDcv3rnuMAfELNP8AULwGmAtA7rMSBItXIJEkfhm4Gk+wNQbeKkAkPbgxqNH/AIU62Zb/AOFmn+wuH/1XIpp2B+xi/wBK39l2l4Y3JM9t3/do/Xp925Qxuu3/AAzjf02//hRb2zYUvstyBOS4jn0kp/iFAuydq27W7d62WXPdvlFWRmOtlmMcYCqdaPHqTktLs8adl4T9UB8CwqP7SdvvZsLh8PriMW3dWwOIUwGby4hQfzp5VK7k4M2tn4VGEMLKkjoW8UfOq7x+3Lz7bvYi1hbmKTC/gECTCMAQWkK2s95Hr5Um4QN2jsEYLatqwGLd29jM3VmFpmjyzEx5RVl9ol18djbGy7LEKSLuIYfkqNQD6L4o5l0qt949pvf2ut29abDE3LOa28yoXuxJkDiBm4c6I90t9Ht4nFYs4K/iHxLyr2wYW2GJCg5DPBR+wKd33FQz7Ghk2q68u6uL8GQ/upj2qu6bXvXLcgoLT5l4qcluDPLWPfT7spuZtsscpXMt45TxWdYPmOHuouv7It39vYyzdEpdwShh/wCTBHQggEHqBQbtK4eCA3p3tG0Ni27hgXbWItreUfWy3IYDkrDX1kcquC9ZV1KsAVYEEHgQa8w7x7Hu4HEXcM5MAjyFxRJttHoZHSSK9O2G8C/oj7BQkgplObzbEbC3ympU6ox5qf3jgfTzqJmrj3o2CuKsFeDrrbbo3Q+R4H3HlVN3rZVirAggwQeII0INcitTyS02PWYHE9enrut/uZNYxrjNWGqzaL2Wq0N0DOET1b7xqqbb61bG5o/E7f7X32rThvnOV7U/KXmEVptDy8TfJjr7+PvoQ2l2T4G9dN0rcTMczLbfKjHnoQYn80ii2wdP2m+81d1uTseda1ILbm4+GxWHt4Zg1u1aMoLZCxAK/lAzxJ6k61GbG7JsJhr9u9be+WtMGUM6kSOoCD7aMhWxUTewLAjd7JNnte702mEnMbYci2Tx4RIHkCBUrvNuXh8dat2ruZEtGUFoqsaZY1UiAOQqbrdPdgIW3uvYt7POCLsLORkLsyhgrsWOsBZk6aUjuZufh8Atz6Nda4t0rJZlYArmiCgH1jSXaYP91Yr9Bf8A3EoK3K2WlxcPZv2Ft2sZhHRWRgTee2wfvHGmS4qzlME66nlU4IW1ibCXEZHAZGBVlbUEHQg0H4DshwFq8LoS48GRbd8yAjhIyywHRifOagN0bt3HY04fFv3ibNzZRH9M6ubavd6kDl/EzNdsdxl2WxUkHvbeoMcz0o2exA6jWofYm7VvBi73eYm9dN1y5BOZvQDTj8TVY7dxITA37OGvPctLhrF64O8NwWbxu2gVV5JGZSxKTpl5cKIuzG5aNq3FjLdNjx3jeR+81WfALjMvI6qIjzpXsEf7xdluFxuIa/de8rvlBysuXwqFEAoTwA50T7G2YmGsW7FqclpQoniepMaSTJPrTgVualwAxsXs8sYbGPi7b3S7lyVYrlHeGTELOnLWpG3u2i458aGbvHtC0V0y5RlMjSZ8I586law1GQGt8Nw8PtHI10sjpIDpElTrlOYEETqOknrREogADlpWMa1NAJs1X3aRu7/4m2OgugdeCt/hPuo/pDGW0a2y3IyFSGnQZY1k8tOdV1IKasaMNXdGopr1KIBrCaabX27hrd1lsu11ASA+SJA9Tr60y/2otfVf4D+NYvd6n6T0nv2H/WiXq39y7cYGz5gn4u1UP/tRb+q/y/jV8bh31fAYdlMgp0/ObTXpw91X0KU4yvJHO9o4mnVppQknqTeH4adW+80/OlKSs+z72+81M9v32XC3mT2hbJBHEaakeYEn3VobsjjqOadu7OMdvVhrJK3LozDiqgsR65QYNKbN3mw99stq6C31SCpPoGAn3VTJNWJZ3NtXbNi7hX7tgFYvq0kRMidGDDl51lhWnJ6JHWr4KjRis0nd88BuDTTaW17WHUNebKpOUGCdYJ/JB6GnM0J9pX9VT9aPuPWmcnGLaObh6aqVVB7Mc7Q3r2ffttavPmtuIZSlwAgEHiADxApxuzsvZ6nPglt5guWQzMyqeQzksoJ5CJqsdkYdXv2lYSrXFBHUFgDRpt/dX6J+M4NmXu9WWZgdQTxXqpnSs8K85Jytojo18FRhJQUmm9r7BXgdg4ezduXbVpUuXZNxhMvJzGZMcddKV2ls61iLZt30W4hIJVhIkaiktibTGIsJdGmYajow0YfH5U8rXmuro5EouLcXwRt7BYXDYdlNq0lgasmQZSdIlY8TEx1MxUBhd6tnWmLWrQtsREpYVTB5SvLQfCmO177bRxYsW2izbmW5aaM/n9VfXzoKya1iqYiSfw7HZw3s+nKP4jd97dlwXVszaSX7S3Lc5WmJEHQkcPdSO2duW8Kge7mhjlGUSZgnqKY7lf1K1+199qju0pfxVP1o+69XOb6ebkwwoxeI6b2u0OE7RsJ/+QfsfwapXZm8mHxBi1cBb6p8LfBuPuqo9jWQ1+0GEqbigg8wWAIPlRvvXuhbt2zfwwNtrfiKgmIHNeakcdOlVQq1Gm9NDdXweHhJQu03s+A0NazVFbr7UOIwyO3t6qx6suk+8QffUma1Rd1dHInBwk4vg2TVQ9su/gg4Gw2s/h2U/wDp+swW9w60WdpW+wwGGIRvxi6CLQH5I4G4fIcupjoa843LhJJJJJ1JOpJPGavpwvqyqT4N5q1mrmsmtJUbFeluzIf7rwv6B++1eZ81enOzUf7qwn6v/E1VVR4hDhz4fe33mrqAdD7x5Vxh/Z95+bMajtv7bGFti4ULgtl0IEaEjiPKsbaSuzQouc8sdyut6dhfRb5Uf0beJD5dPUHT4danOzzbuRzh3PhfVPJuY94+Y86lt7mt38ALpjgroZnVoBX4Ez+j5VXmFuFXUr7QYER1BBHzrDL8Od0egp/9nDuM91p6rku+aFu0dfxRf1q/deiY3xmAJAY6hZE+cDjQ32hj8UH6xfsetlX5GcXCaV4eYB7B/rVj9an3hVwbTANm4G4d20+mU1T+wR+NWP1qfeFHW+O8i5Po9g57lzwnLrlB4jT8o8I5CfKs1CSjCVzqY6nKpWgoinZyT9FaeVwx/dSaeb4bX7jDNlMPc8C+U+0fcJ95FKbAwyYWzbsM6C6wLFcwlmOpgTJjh+zQ1vkr4jG28PaglFkTwzN4iT+yFq1txpW52McYxq4pyfy6v0RN7l7F7jD5mEPd8R6hfyR8NffVYEa0ff8AZ+1I/pl/vL/0UBAa1nq7RVrWOlg0885uSd7bepaW5P8AUrX7X32pl2jj8VX9aPuvSm6eOS1gUa4wVczCT1LNoKQ3/uhsGrKQVNxSCNQQVfhV910reBzYRaxd/wCpgHsb+ntfrE+8Ksbffa62sO9uR3lwZQvOD7RPQRPxqssFZLOqqYLMAD0JIAo7wW5tmwyvi7yuxOisQqk+eYy/y86opOVmlzydHGKn1Izm9tkluS25WCNvBpmEFyXjybh8gD76f7Y2tbw1m5fumEtrmPU8gB5kwB5mnhNUV2x77m/eOEtH8FZbxkfl3Bof2V1A85PSujThtFHn6tRzk5vkCt6d4bmNxNy/cOrHwrOiKPZUeQHxMnnURWiaya2pWMxutVk1qaYhlemuy/8A7qwk/wBmfvvFeZRXpvs0P+6sJH9n/iaqao8QjtrAApvj8Cl621u4JVviI4EeYpwDWGsrV0WKTTugExPZw8/g7qFeWYEEfCRUnsHcJLLi5dfvGXUACFB5EzqY91FANdA1UqMU72NcsbWlHK2Q+J3YV8YuJLtKwckcSug15DqI+2nW8Gx/pVnuy2TxBpieE8pHWn9bmnyLVdynrTunfbYDLfZsJ1vkjyt//KiHYu69jDeJBmfhnbU+7kvuqTFdChGlCLukPUxdaorSkROO3Yt3cSmILMGWPCOBy6r5j3V3a2Ai4psTmYuwiDECQBppPAfOpSsp+nG97FfWqWtfi3ocmhE9nVrj3tz4L/Ci5q4alnCMt0GlWnTvkdrkJd3Stth1sFnhGLK2kyZmdII1NOMZu5buYdcOSwRIggiZE8ZHmTwqSrdBU49idepvfm/qDWG3AsI6sHuypDCSsSCD9Wn+392kxRQuzLkkeGNQYka8OHGpea0anSilawXiarkpOWqBbtE3rGAwbMpi9cHd2R582/ZBn1ivNTkkyeNF/ahvKcXj7mVptWT3VuDIhT4mH6TSZ6AdKDzW2nHKjJJ3ZlYBWhWVaIYRWRWU62bs25iLqWrSlncwoHP+AHEnkBUCd7F2LdxV5LNlczudOg6ljyUDUmvTu7WyBhMNZw4ObukClup4sfSSfdUPuRuPa2dageO84HeXevPKvRAfeYk8oJlNZpyzFiVhTLXQWuxWx+6qbjHGWsy0qK7cUbkEQtZFLLW+dAgiBXUV0KxjRIaFay1yrGug1EhhWuWFdlqRxTHI2vT7RQIdZazLSlczS3IcZa4u25UiYkESOIkcR504NaoXIUpiewa7mJTELlnQMDmjzI0n3UzudhWKAJF223y68PlV+BdKTNWdWQMqPOOI7HtoLwtq2saMOHXXT3TNJjsj2jP9AIPPOg+MkGvSEaUm1N1ZAyI87W+x3aRaO6RR9Y3Uj5GflVl7gdn42fa7xwr4ptC06IkiVTzImTzkDQUdtWmFK6jloFRSI3EYq+PYsoeMzc49I8I+ce7mvhLzMCWUoQYg8+GojlTo1rnShP/Z"/>
          <p:cNvSpPr>
            <a:spLocks noChangeAspect="1" noChangeArrowheads="1"/>
          </p:cNvSpPr>
          <p:nvPr/>
        </p:nvSpPr>
        <p:spPr bwMode="auto">
          <a:xfrm>
            <a:off x="1018646" y="-2006865"/>
            <a:ext cx="3175000" cy="44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nl-NL" sz="1500"/>
          </a:p>
        </p:txBody>
      </p:sp>
      <p:pic>
        <p:nvPicPr>
          <p:cNvPr id="4102" name="Picture 6" descr="http://wolfsonian.org/sites/default/files/object/TD1989.317.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48782"/>
            <a:ext cx="2153593" cy="30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0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83768" y="202317"/>
            <a:ext cx="648071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3. Confessionalisme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Politieke idealen worden verantwoord vanuit geloofsopvatting: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“Volgens de Bijbel/Koran/Paus/</a:t>
            </a:r>
            <a:r>
              <a:rPr lang="nl-NL" sz="2000" dirty="0" err="1">
                <a:solidFill>
                  <a:schemeClr val="bg1"/>
                </a:solidFill>
              </a:rPr>
              <a:t>Boedda</a:t>
            </a:r>
            <a:r>
              <a:rPr lang="nl-NL" sz="2000" dirty="0">
                <a:solidFill>
                  <a:schemeClr val="bg1"/>
                </a:solidFill>
              </a:rPr>
              <a:t> moeten we zo leven”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NL: Christelijk (katholiek of Protestants) CDA, ChristenUnie, SGP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hoogeveen.christenunie.nl/l/library/download/wzIg3L0j-a-QDbjLrYic_a_qd29FyHrd0lsaa/Poster+CU+verkiezingen+2010+afbeelding.jpg?width=550&amp;height=774&amp;ext=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782" y="202317"/>
            <a:ext cx="1491897" cy="20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444501" y="3793604"/>
            <a:ext cx="3766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>
              <a:buFont typeface="Arial" pitchFamily="34" charset="0"/>
              <a:buChar char="•"/>
            </a:pPr>
            <a:r>
              <a:rPr lang="nl-NL" sz="2000" u="sng" dirty="0">
                <a:solidFill>
                  <a:schemeClr val="bg1"/>
                </a:solidFill>
              </a:rPr>
              <a:t>Organische </a:t>
            </a:r>
            <a:r>
              <a:rPr lang="nl-NL" sz="2000" u="sng" dirty="0" smtClean="0">
                <a:solidFill>
                  <a:schemeClr val="bg1"/>
                </a:solidFill>
              </a:rPr>
              <a:t>Staatsopvatting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u="sng" dirty="0" smtClean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 smtClean="0">
                <a:solidFill>
                  <a:schemeClr val="bg1"/>
                </a:solidFill>
              </a:rPr>
              <a:t>Verantwoordelijkheid </a:t>
            </a:r>
            <a:r>
              <a:rPr lang="nl-NL" sz="2000" dirty="0">
                <a:solidFill>
                  <a:schemeClr val="bg1"/>
                </a:solidFill>
              </a:rPr>
              <a:t>en </a:t>
            </a:r>
            <a:r>
              <a:rPr lang="nl-NL" sz="2000" dirty="0" smtClean="0">
                <a:solidFill>
                  <a:schemeClr val="bg1"/>
                </a:solidFill>
              </a:rPr>
              <a:t>naastenliefde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u="sng" dirty="0" smtClean="0">
                <a:solidFill>
                  <a:schemeClr val="bg1"/>
                </a:solidFill>
              </a:rPr>
              <a:t>Rentmeesterschap</a:t>
            </a:r>
            <a:endParaRPr lang="nl-NL" sz="2000" u="sng" dirty="0">
              <a:solidFill>
                <a:schemeClr val="bg1"/>
              </a:solidFill>
            </a:endParaRPr>
          </a:p>
        </p:txBody>
      </p:sp>
      <p:pic>
        <p:nvPicPr>
          <p:cNvPr id="8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7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83768" y="202317"/>
            <a:ext cx="62030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4. Populisme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Eigenlijk geen ideologie: </a:t>
            </a:r>
            <a:r>
              <a:rPr lang="nl-NL" sz="2000" i="1" dirty="0">
                <a:solidFill>
                  <a:schemeClr val="bg1"/>
                </a:solidFill>
              </a:rPr>
              <a:t>maar een stijl van Politiek.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‘</a:t>
            </a:r>
            <a:r>
              <a:rPr lang="nl-NL" sz="2000" dirty="0" err="1">
                <a:solidFill>
                  <a:schemeClr val="bg1"/>
                </a:solidFill>
              </a:rPr>
              <a:t>Populi</a:t>
            </a:r>
            <a:r>
              <a:rPr lang="nl-NL" sz="2000" dirty="0">
                <a:solidFill>
                  <a:schemeClr val="bg1"/>
                </a:solidFill>
              </a:rPr>
              <a:t>’: Volk.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Versimpeling van politieke ideeën. Makkelijke oplossingen.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Populisme kan in allerlei stromingen voorkomen, een belangrijk overeenkomst is de nadruk op </a:t>
            </a:r>
            <a:r>
              <a:rPr lang="nl-NL" sz="2000" u="sng" dirty="0">
                <a:solidFill>
                  <a:schemeClr val="bg1"/>
                </a:solidFill>
              </a:rPr>
              <a:t>nationalisme.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  <a:hlinkClick r:id="rId3"/>
              </a:rPr>
              <a:t>Pim Fortuyn, LPF</a:t>
            </a:r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Geert Wilders, PVV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39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26" y="3361556"/>
            <a:ext cx="674874" cy="627506"/>
          </a:xfrm>
          <a:prstGeom prst="rect">
            <a:avLst/>
          </a:prstGeom>
        </p:spPr>
      </p:pic>
      <p:pic>
        <p:nvPicPr>
          <p:cNvPr id="6" name="Picture 4" descr="http://www.isgeschiedenis.nl/wp-content/uploads/2012/08/demonstratie-tegen-abortu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06388" cy="5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die voor een grote groep mensen beschikbaar is.</a:t>
            </a:r>
            <a:endParaRPr lang="nl-NL" sz="1500" i="1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23554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57367"/>
            <a:ext cx="2994670" cy="1689301"/>
          </a:xfrm>
          <a:prstGeom prst="rect">
            <a:avLst/>
          </a:prstGeom>
          <a:noFill/>
        </p:spPr>
      </p:pic>
      <p:pic>
        <p:nvPicPr>
          <p:cNvPr id="23556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7" y="2857500"/>
            <a:ext cx="3169647" cy="2072157"/>
          </a:xfrm>
          <a:prstGeom prst="rect">
            <a:avLst/>
          </a:prstGeom>
          <a:noFill/>
        </p:spPr>
      </p:pic>
      <p:pic>
        <p:nvPicPr>
          <p:cNvPr id="23558" name="Picture 6" descr="http://bin.ilsemedia.nl/m/m1eynfnws0xj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27" y="3517574"/>
            <a:ext cx="2940327" cy="187925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51987" y="1777381"/>
            <a:ext cx="84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Televisie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2127" y="4957734"/>
            <a:ext cx="817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91747" y="5407224"/>
            <a:ext cx="99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Kranten(?)</a:t>
            </a: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07" y="1057300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54475" y="31720"/>
            <a:ext cx="51320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2. Politieke Stromingen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Populisme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Geen gezeik iedereen rijk - VPR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68" y="31720"/>
            <a:ext cx="3710745" cy="56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8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02317"/>
            <a:ext cx="5132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3. Politieke Partijen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One-issuepartijen: </a:t>
            </a:r>
            <a:r>
              <a:rPr lang="nl-NL" sz="2000" dirty="0">
                <a:solidFill>
                  <a:schemeClr val="bg1"/>
                </a:solidFill>
              </a:rPr>
              <a:t>Eén aspect of probleem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Protestpartijen:</a:t>
            </a:r>
            <a:r>
              <a:rPr lang="nl-NL" sz="2000" dirty="0">
                <a:solidFill>
                  <a:schemeClr val="bg1"/>
                </a:solidFill>
              </a:rPr>
              <a:t> Ontstaan vanwege onvrede met huidige politiek.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148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artijvoordedieren.nl/download/raampos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7220"/>
            <a:ext cx="1560173" cy="221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kbacademie.nl/wp-content/uploads/2011/07/D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953" y="3384832"/>
            <a:ext cx="1989497" cy="214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27" y="2917507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02317"/>
            <a:ext cx="5887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3. Politieke Partijen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Functies politieke partijen: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u="sng" dirty="0">
                <a:solidFill>
                  <a:schemeClr val="bg1"/>
                </a:solidFill>
              </a:rPr>
              <a:t>Integratie van ideeën.</a:t>
            </a:r>
            <a:r>
              <a:rPr lang="nl-NL" sz="2000" dirty="0">
                <a:solidFill>
                  <a:schemeClr val="bg1"/>
                </a:solidFill>
              </a:rPr>
              <a:t> Ideeën die onder mensen spelen samenvoegen in een partijprogramma.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u="sng" dirty="0">
                <a:solidFill>
                  <a:schemeClr val="bg1"/>
                </a:solidFill>
              </a:rPr>
              <a:t>Informatie</a:t>
            </a:r>
            <a:r>
              <a:rPr lang="nl-NL" sz="2000" dirty="0">
                <a:solidFill>
                  <a:schemeClr val="bg1"/>
                </a:solidFill>
              </a:rPr>
              <a:t>: Partijen moeten informatie verschaffen over hun eigen standpunt.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u="sng" dirty="0">
                <a:solidFill>
                  <a:schemeClr val="bg1"/>
                </a:solidFill>
              </a:rPr>
              <a:t>Participatie</a:t>
            </a:r>
            <a:r>
              <a:rPr lang="nl-NL" sz="2000" dirty="0">
                <a:solidFill>
                  <a:schemeClr val="bg1"/>
                </a:solidFill>
              </a:rPr>
              <a:t>: Interesse van burgers wekken voor de politiek.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20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2000" u="sng" dirty="0">
                <a:solidFill>
                  <a:schemeClr val="bg1"/>
                </a:solidFill>
              </a:rPr>
              <a:t>Selectie van kandidaten</a:t>
            </a:r>
            <a:r>
              <a:rPr lang="nl-NL" sz="2000" dirty="0">
                <a:solidFill>
                  <a:schemeClr val="bg1"/>
                </a:solidFill>
              </a:rPr>
              <a:t>: Mensen aandragen om op te stemmen.</a:t>
            </a: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45028" y="4857327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20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202317"/>
            <a:ext cx="61926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3. Politieke Partijen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Verzuiling: Eerste helft 20</a:t>
            </a:r>
            <a:r>
              <a:rPr lang="nl-NL" sz="2000" baseline="30000" dirty="0">
                <a:solidFill>
                  <a:schemeClr val="bg1"/>
                </a:solidFill>
              </a:rPr>
              <a:t>e</a:t>
            </a:r>
            <a:r>
              <a:rPr lang="nl-NL" sz="2000" dirty="0">
                <a:solidFill>
                  <a:schemeClr val="bg1"/>
                </a:solidFill>
              </a:rPr>
              <a:t> eeuw stemde je op partij met zelfde </a:t>
            </a:r>
            <a:r>
              <a:rPr lang="nl-NL" sz="2000" u="sng" dirty="0">
                <a:solidFill>
                  <a:schemeClr val="bg1"/>
                </a:solidFill>
              </a:rPr>
              <a:t>levensovertuiging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Verandering </a:t>
            </a:r>
            <a:r>
              <a:rPr lang="nl-NL" sz="2000" u="sng" dirty="0">
                <a:solidFill>
                  <a:schemeClr val="bg1"/>
                </a:solidFill>
              </a:rPr>
              <a:t>politiek landschap</a:t>
            </a:r>
            <a:r>
              <a:rPr lang="nl-NL" sz="2000" dirty="0">
                <a:solidFill>
                  <a:schemeClr val="bg1"/>
                </a:solidFill>
              </a:rPr>
              <a:t>, vanaf Tweede Wereldoorlog: mensen stemmen niet langer vanuit overtuiging. Godsdienstige partijen verliezen flink.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Opkomst </a:t>
            </a:r>
            <a:r>
              <a:rPr lang="nl-NL" sz="2000" u="sng" dirty="0">
                <a:solidFill>
                  <a:schemeClr val="bg1"/>
                </a:solidFill>
              </a:rPr>
              <a:t>zwevende kiezer</a:t>
            </a:r>
            <a:r>
              <a:rPr lang="nl-NL" sz="2000" dirty="0">
                <a:solidFill>
                  <a:schemeClr val="bg1"/>
                </a:solidFill>
              </a:rPr>
              <a:t>. 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67744" y="202317"/>
            <a:ext cx="67687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Vanaf 18 jaar</a:t>
            </a:r>
            <a:r>
              <a:rPr lang="nl-NL" sz="2000" u="sng" dirty="0">
                <a:solidFill>
                  <a:schemeClr val="bg1"/>
                </a:solidFill>
              </a:rPr>
              <a:t>: actief </a:t>
            </a:r>
            <a:r>
              <a:rPr lang="nl-NL" sz="2000" dirty="0">
                <a:solidFill>
                  <a:schemeClr val="bg1"/>
                </a:solidFill>
              </a:rPr>
              <a:t>(recht om te kiezen) en </a:t>
            </a:r>
            <a:r>
              <a:rPr lang="nl-NL" sz="2000" u="sng" dirty="0">
                <a:solidFill>
                  <a:schemeClr val="bg1"/>
                </a:solidFill>
              </a:rPr>
              <a:t>passief</a:t>
            </a:r>
            <a:r>
              <a:rPr lang="nl-NL" sz="2000" dirty="0">
                <a:solidFill>
                  <a:schemeClr val="bg1"/>
                </a:solidFill>
              </a:rPr>
              <a:t> (recht om verkozen te worden) kiesrecht.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Iedereen kan zich verkiesbaar stellen bij een partij of zelf een partij oprichten.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Elke partij moet: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Registreren bij de kiesraad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In elke </a:t>
            </a:r>
            <a:r>
              <a:rPr lang="nl-NL" sz="2000" u="sng" dirty="0">
                <a:solidFill>
                  <a:schemeClr val="bg1"/>
                </a:solidFill>
              </a:rPr>
              <a:t>kieskring</a:t>
            </a:r>
            <a:r>
              <a:rPr lang="nl-NL" sz="2000" dirty="0">
                <a:solidFill>
                  <a:schemeClr val="bg1"/>
                </a:solidFill>
              </a:rPr>
              <a:t> een kandidatenlijst inleveren.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2000" dirty="0">
                <a:solidFill>
                  <a:schemeClr val="bg1"/>
                </a:solidFill>
              </a:rPr>
              <a:t>Dertig steunbetuigingen inleveren in elke </a:t>
            </a:r>
            <a:r>
              <a:rPr lang="nl-NL" sz="2000" dirty="0" smtClean="0">
                <a:solidFill>
                  <a:schemeClr val="bg1"/>
                </a:solidFill>
              </a:rPr>
              <a:t>kieskring.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12" y="3937620"/>
            <a:ext cx="674874" cy="627506"/>
          </a:xfrm>
          <a:prstGeom prst="rect">
            <a:avLst/>
          </a:prstGeom>
        </p:spPr>
      </p:pic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02317"/>
            <a:ext cx="5132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6492" y="1068354"/>
            <a:ext cx="5642099" cy="417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foto F. (Farshad) Bashi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109443"/>
            <a:ext cx="1527617" cy="19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337220"/>
            <a:ext cx="6131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Evenredige vertegenwoordiging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i="1" dirty="0">
                <a:solidFill>
                  <a:schemeClr val="bg1"/>
                </a:solidFill>
              </a:rPr>
              <a:t>Alle stemmen worden verdeeld over de zetels: 3% van de stemmen, dus 3% van de zetels.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Maar, er zijn maar 150 zetels.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De </a:t>
            </a:r>
            <a:r>
              <a:rPr lang="nl-NL" sz="2000" u="sng" dirty="0">
                <a:solidFill>
                  <a:schemeClr val="bg1"/>
                </a:solidFill>
              </a:rPr>
              <a:t>kiesdeler</a:t>
            </a:r>
            <a:r>
              <a:rPr lang="nl-NL" sz="2000" dirty="0">
                <a:solidFill>
                  <a:schemeClr val="bg1"/>
                </a:solidFill>
              </a:rPr>
              <a:t> bepaalt hoeveel stemmen je nodig hebt voor een </a:t>
            </a:r>
            <a:r>
              <a:rPr lang="nl-NL" sz="2000" dirty="0" smtClean="0">
                <a:solidFill>
                  <a:schemeClr val="bg1"/>
                </a:solidFill>
              </a:rPr>
              <a:t>zetel.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Nadeel: er kunnen veel kleine partijen in de kamer zitten. Zolang ze maar de kiesdeler halen.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18" y="3505572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337220"/>
            <a:ext cx="6131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Restzetel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15000 </a:t>
            </a:r>
            <a:r>
              <a:rPr lang="en-US" sz="2000" dirty="0" err="1" smtClean="0">
                <a:solidFill>
                  <a:schemeClr val="bg1"/>
                </a:solidFill>
              </a:rPr>
              <a:t>stemmen</a:t>
            </a:r>
            <a:r>
              <a:rPr lang="en-US" sz="2000" dirty="0" smtClean="0">
                <a:solidFill>
                  <a:schemeClr val="bg1"/>
                </a:solidFill>
              </a:rPr>
              <a:t> over: </a:t>
            </a:r>
            <a:r>
              <a:rPr lang="en-US" sz="2000" dirty="0" err="1" smtClean="0">
                <a:solidFill>
                  <a:schemeClr val="bg1"/>
                </a:solidFill>
              </a:rPr>
              <a:t>kiesdrempel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niet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gehaald</a:t>
            </a:r>
            <a:endParaRPr lang="nl-NL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Stemmen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verdelen</a:t>
            </a:r>
            <a:r>
              <a:rPr lang="en-US" sz="2000" dirty="0" smtClean="0">
                <a:solidFill>
                  <a:schemeClr val="bg1"/>
                </a:solidFill>
              </a:rPr>
              <a:t> over de </a:t>
            </a:r>
            <a:r>
              <a:rPr lang="en-US" sz="2000" dirty="0" err="1" smtClean="0">
                <a:solidFill>
                  <a:schemeClr val="bg1"/>
                </a:solidFill>
              </a:rPr>
              <a:t>partijen</a:t>
            </a:r>
            <a:r>
              <a:rPr lang="en-US" sz="2000" dirty="0" smtClean="0">
                <a:solidFill>
                  <a:schemeClr val="bg1"/>
                </a:solidFill>
              </a:rPr>
              <a:t> die </a:t>
            </a:r>
            <a:r>
              <a:rPr lang="en-US" sz="2000" dirty="0" err="1" smtClean="0">
                <a:solidFill>
                  <a:schemeClr val="bg1"/>
                </a:solidFill>
              </a:rPr>
              <a:t>wel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kiesdrempel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haalden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18" y="3505572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02317"/>
            <a:ext cx="5887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Andere landen hebben daarom een </a:t>
            </a:r>
            <a:r>
              <a:rPr lang="nl-NL" sz="2000" u="sng" dirty="0">
                <a:solidFill>
                  <a:schemeClr val="bg1"/>
                </a:solidFill>
              </a:rPr>
              <a:t>kiesdrempel.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Of: </a:t>
            </a:r>
            <a:r>
              <a:rPr lang="nl-NL" sz="2000" u="sng" dirty="0">
                <a:solidFill>
                  <a:schemeClr val="bg1"/>
                </a:solidFill>
              </a:rPr>
              <a:t>Districten of meerderheidsstelsel:</a:t>
            </a:r>
            <a:r>
              <a:rPr lang="nl-NL" sz="2000" dirty="0">
                <a:solidFill>
                  <a:schemeClr val="bg1"/>
                </a:solidFill>
              </a:rPr>
              <a:t> land is </a:t>
            </a:r>
            <a:r>
              <a:rPr lang="nl-NL" sz="2000" dirty="0" smtClean="0">
                <a:solidFill>
                  <a:schemeClr val="bg1"/>
                </a:solidFill>
              </a:rPr>
              <a:t>verdeeld </a:t>
            </a:r>
            <a:r>
              <a:rPr lang="nl-NL" sz="2000" dirty="0">
                <a:solidFill>
                  <a:schemeClr val="bg1"/>
                </a:solidFill>
              </a:rPr>
              <a:t>in districten. Per district is er één afgevaardigde in het parlement.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Voordeel:</a:t>
            </a:r>
          </a:p>
          <a:p>
            <a:r>
              <a:rPr lang="nl-NL" sz="2000" dirty="0">
                <a:solidFill>
                  <a:schemeClr val="bg1"/>
                </a:solidFill>
              </a:rPr>
              <a:t>Kiezers kennen politici uit hun regio.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Nadeel: </a:t>
            </a:r>
          </a:p>
          <a:p>
            <a:r>
              <a:rPr lang="nl-NL" sz="2000" dirty="0">
                <a:solidFill>
                  <a:schemeClr val="bg1"/>
                </a:solidFill>
              </a:rPr>
              <a:t>Politici kijken teveel naar hun eigen district.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34" y="2176262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67744" y="202317"/>
            <a:ext cx="67687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Verkiezingsstrijd</a:t>
            </a:r>
            <a:r>
              <a:rPr lang="nl-NL" sz="2000" dirty="0">
                <a:solidFill>
                  <a:schemeClr val="bg1"/>
                </a:solidFill>
              </a:rPr>
              <a:t>: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Elke partij: Een </a:t>
            </a:r>
            <a:r>
              <a:rPr lang="nl-NL" sz="2000" u="sng" dirty="0">
                <a:solidFill>
                  <a:schemeClr val="bg1"/>
                </a:solidFill>
              </a:rPr>
              <a:t>lijsttrekker </a:t>
            </a:r>
            <a:r>
              <a:rPr lang="nl-NL" sz="2000" dirty="0">
                <a:solidFill>
                  <a:schemeClr val="bg1"/>
                </a:solidFill>
              </a:rPr>
              <a:t>(bijgestaan door </a:t>
            </a:r>
            <a:r>
              <a:rPr lang="nl-NL" sz="2000" u="sng" dirty="0">
                <a:solidFill>
                  <a:schemeClr val="bg1"/>
                </a:solidFill>
              </a:rPr>
              <a:t>spindoctor</a:t>
            </a:r>
            <a:r>
              <a:rPr lang="nl-NL" sz="2000" dirty="0">
                <a:solidFill>
                  <a:schemeClr val="bg1"/>
                </a:solidFill>
              </a:rPr>
              <a:t>)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De partij werft stemmers met: Reclames, bezoek door het land en televisiedebatten.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Dagelijks verschijnen </a:t>
            </a:r>
            <a:r>
              <a:rPr lang="nl-NL" sz="2000" u="sng" dirty="0">
                <a:solidFill>
                  <a:schemeClr val="bg1"/>
                </a:solidFill>
              </a:rPr>
              <a:t>opiniepeilingen</a:t>
            </a:r>
            <a:r>
              <a:rPr lang="nl-NL" sz="2000" dirty="0">
                <a:solidFill>
                  <a:schemeClr val="bg1"/>
                </a:solidFill>
              </a:rPr>
              <a:t>: een inschatting van de verkiezingsuitslag, als die op die dag werd gehouden.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Daardoor kunnen mensen </a:t>
            </a:r>
            <a:r>
              <a:rPr lang="nl-NL" sz="2000" u="sng" dirty="0">
                <a:solidFill>
                  <a:schemeClr val="bg1"/>
                </a:solidFill>
              </a:rPr>
              <a:t>strategisch stemmen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Doordat TV en internet zo belangrijk is spreekt men ook weleens van een </a:t>
            </a:r>
            <a:r>
              <a:rPr lang="nl-NL" sz="2000" u="sng" dirty="0">
                <a:solidFill>
                  <a:schemeClr val="bg1"/>
                </a:solidFill>
              </a:rPr>
              <a:t>tv- en internetdemocratie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49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00392" y="4241774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Maar ook: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7300"/>
            <a:ext cx="2911802" cy="1980025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47" y="997293"/>
            <a:ext cx="3099780" cy="1743627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7" y="3157533"/>
            <a:ext cx="3386769" cy="2255642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337553"/>
            <a:ext cx="3146123" cy="212654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891814" y="3037521"/>
            <a:ext cx="7232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Games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2194" y="2737487"/>
            <a:ext cx="15731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Mobiele telefonie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92180" y="5407224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Films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773" y="5407224"/>
            <a:ext cx="10416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>
                <a:solidFill>
                  <a:schemeClr val="bg1"/>
                </a:solidFill>
              </a:rPr>
              <a:t>Popmuziek</a:t>
            </a:r>
          </a:p>
        </p:txBody>
      </p:sp>
      <p:sp>
        <p:nvSpPr>
          <p:cNvPr id="12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74" y="337220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61019" y="173422"/>
            <a:ext cx="62345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Waarom kiest iemand op een bepaalde partij?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Hij/zij: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Is het eens met de standpunten.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Behoord tot een belangengroep (ondernemers stemmen VVD, strenggelovigen op de SGP)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Hoopt dat de partij in de regering komt (strategisch)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2000" dirty="0">
                <a:solidFill>
                  <a:schemeClr val="bg1"/>
                </a:solidFill>
              </a:rPr>
              <a:t>Wil dat de lijsttrekker macht krijgt.</a:t>
            </a:r>
          </a:p>
          <a:p>
            <a:pPr marL="285739" indent="-285739">
              <a:buFont typeface="+mj-lt"/>
              <a:buAutoNum type="arabicPeriod"/>
            </a:pP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In de stembus kies je een partij, maar je stemt op een persoon.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186889"/>
            <a:ext cx="5132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aart.schalk.nu/wp-content/uploads/2013/03/stembl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11" y="980476"/>
            <a:ext cx="5822018" cy="34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1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186889"/>
            <a:ext cx="5132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52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35386" y="1201316"/>
            <a:ext cx="49755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Als een persoon die laag op de lijst staat toch veel stemmen krijgt, dan kan deze met </a:t>
            </a:r>
            <a:r>
              <a:rPr lang="nl-NL" sz="2000" u="sng" dirty="0">
                <a:solidFill>
                  <a:schemeClr val="bg1"/>
                </a:solidFill>
              </a:rPr>
              <a:t>voorkeursstemmen</a:t>
            </a:r>
            <a:r>
              <a:rPr lang="nl-NL" sz="2000" dirty="0">
                <a:solidFill>
                  <a:schemeClr val="bg1"/>
                </a:solidFill>
              </a:rPr>
              <a:t> toch in de Tweede Kamer komen.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Bijv. </a:t>
            </a:r>
            <a:r>
              <a:rPr lang="nl-NL" sz="2000" i="1" dirty="0">
                <a:solidFill>
                  <a:schemeClr val="bg1"/>
                </a:solidFill>
              </a:rPr>
              <a:t>Je bent </a:t>
            </a:r>
            <a:r>
              <a:rPr lang="nl-NL" sz="2000" i="1" dirty="0" err="1">
                <a:solidFill>
                  <a:schemeClr val="bg1"/>
                </a:solidFill>
              </a:rPr>
              <a:t>nr</a:t>
            </a:r>
            <a:r>
              <a:rPr lang="nl-NL" sz="2000" i="1" dirty="0">
                <a:solidFill>
                  <a:schemeClr val="bg1"/>
                </a:solidFill>
              </a:rPr>
              <a:t> 14 op de lijst. Maar de partij krijgt maar 13 zetels. Als je meer stemmen hebt dan de nummer 13 dan mag de partij die zetel aan jou geven.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240440"/>
            <a:ext cx="674874" cy="627506"/>
          </a:xfrm>
          <a:prstGeom prst="rect">
            <a:avLst/>
          </a:prstGeom>
        </p:spPr>
      </p:pic>
      <p:pic>
        <p:nvPicPr>
          <p:cNvPr id="7" name="Picture 4" descr="http://urubin.com/wp-content/uploads/2012/09/verkiezingen_2012_arnhem-560x3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"/>
          <a:stretch/>
        </p:blipFill>
        <p:spPr bwMode="auto">
          <a:xfrm>
            <a:off x="0" y="10446"/>
            <a:ext cx="2095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7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2497460"/>
            <a:ext cx="5132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>
                <a:solidFill>
                  <a:schemeClr val="bg1"/>
                </a:solidFill>
              </a:rPr>
              <a:t>4.2 Na de Verkiezingen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97194"/>
            <a:ext cx="6408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De Formatie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Vorming van een </a:t>
            </a:r>
            <a:r>
              <a:rPr lang="nl-NL" sz="2000" u="sng" dirty="0">
                <a:solidFill>
                  <a:schemeClr val="bg1"/>
                </a:solidFill>
              </a:rPr>
              <a:t>kabinet:</a:t>
            </a:r>
            <a:r>
              <a:rPr lang="nl-NL" sz="2000" dirty="0">
                <a:solidFill>
                  <a:schemeClr val="bg1"/>
                </a:solidFill>
              </a:rPr>
              <a:t> Minister-president, ministers en staatssecretarissen.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Alle voorstellen van het kabinet moeten worden goedgekeurd door de Tweede kamer.</a:t>
            </a:r>
          </a:p>
          <a:p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2713484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21901" y="-238844"/>
            <a:ext cx="6408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Een kabinet moet een meerderheid van de zetels hebben.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In NL moeten partijen altijd samenwerken voor een meerderheid: </a:t>
            </a:r>
            <a:r>
              <a:rPr lang="nl-NL" sz="2000" u="sng" dirty="0">
                <a:solidFill>
                  <a:schemeClr val="bg1"/>
                </a:solidFill>
              </a:rPr>
              <a:t>Coalitie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upload.wikimedia.org/wikipedia/commons/6/68/Kabinet-Rutte_I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2010842"/>
            <a:ext cx="6020803" cy="35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2240440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0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371867" y="937287"/>
            <a:ext cx="4440493" cy="40804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" name="Tekstvak 1"/>
          <p:cNvSpPr txBox="1"/>
          <p:nvPr/>
        </p:nvSpPr>
        <p:spPr>
          <a:xfrm>
            <a:off x="3095391" y="97193"/>
            <a:ext cx="513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Coalitie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File:ZetelsRutteII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1057300"/>
            <a:ext cx="4152159" cy="37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911927" y="937287"/>
            <a:ext cx="3540393" cy="40804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" name="Tekstvak 1"/>
          <p:cNvSpPr txBox="1"/>
          <p:nvPr/>
        </p:nvSpPr>
        <p:spPr>
          <a:xfrm>
            <a:off x="3095391" y="97193"/>
            <a:ext cx="513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Coalitie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Bestand:Tweede Kamerverkiezingen 2012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82" y="937287"/>
            <a:ext cx="3371993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671899" y="937287"/>
            <a:ext cx="4555503" cy="31803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" name="Tekstvak 1"/>
          <p:cNvSpPr txBox="1"/>
          <p:nvPr/>
        </p:nvSpPr>
        <p:spPr>
          <a:xfrm>
            <a:off x="3095391" y="97193"/>
            <a:ext cx="513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Coalitie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upload.wikimedia.org/wikipedia/commons/7/72/Zetelverdeling_Tweede_Kamer_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21" y="1357334"/>
            <a:ext cx="4357658" cy="255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9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De Formatie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Informateur</a:t>
            </a:r>
            <a:r>
              <a:rPr lang="nl-NL" sz="1500" dirty="0">
                <a:solidFill>
                  <a:schemeClr val="bg1"/>
                </a:solidFill>
              </a:rPr>
              <a:t>: onderzoekt welke partijen zouden kunnen samenwerken.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Als er een match is: dan begint de formatie (</a:t>
            </a:r>
            <a:r>
              <a:rPr lang="nl-NL" sz="1500" dirty="0" err="1">
                <a:solidFill>
                  <a:schemeClr val="bg1"/>
                </a:solidFill>
              </a:rPr>
              <a:t>olv</a:t>
            </a:r>
            <a:r>
              <a:rPr lang="nl-NL" sz="1500" dirty="0">
                <a:solidFill>
                  <a:schemeClr val="bg1"/>
                </a:solidFill>
              </a:rPr>
              <a:t> de Formateur)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Formatie</a:t>
            </a:r>
            <a:r>
              <a:rPr lang="nl-NL" sz="1500" dirty="0">
                <a:solidFill>
                  <a:schemeClr val="bg1"/>
                </a:solidFill>
              </a:rPr>
              <a:t>: Vorming van het kabinet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Ze spreken over hoe ze samen willen regeren en wat ze willen afspreken. Dit wordt uiteindelijk vastgelegd in het </a:t>
            </a:r>
            <a:r>
              <a:rPr lang="nl-NL" sz="1500" u="sng" dirty="0">
                <a:solidFill>
                  <a:schemeClr val="bg1"/>
                </a:solidFill>
              </a:rPr>
              <a:t>regeerakkoord.</a:t>
            </a:r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59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3505572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Massamedia:</a:t>
            </a:r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bepaalt voor een groot deel hoe we naar de wereld kijken.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Hoe?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Zes theorieën.</a:t>
            </a:r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3" y="2317440"/>
            <a:ext cx="1499880" cy="1019918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7" y="2317440"/>
            <a:ext cx="1596708" cy="898148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807" y="1117307"/>
            <a:ext cx="1620581" cy="1095393"/>
          </a:xfrm>
          <a:prstGeom prst="rect">
            <a:avLst/>
          </a:prstGeom>
          <a:noFill/>
        </p:spPr>
      </p:pic>
      <p:pic>
        <p:nvPicPr>
          <p:cNvPr id="12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237320"/>
            <a:ext cx="1614517" cy="910753"/>
          </a:xfrm>
          <a:prstGeom prst="rect">
            <a:avLst/>
          </a:prstGeom>
          <a:noFill/>
        </p:spPr>
      </p:pic>
      <p:pic>
        <p:nvPicPr>
          <p:cNvPr id="13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17307"/>
            <a:ext cx="1708852" cy="1117162"/>
          </a:xfrm>
          <a:prstGeom prst="rect">
            <a:avLst/>
          </a:prstGeom>
          <a:noFill/>
        </p:spPr>
      </p:pic>
      <p:pic>
        <p:nvPicPr>
          <p:cNvPr id="14" name="Picture 6" descr="http://bin.ilsemedia.nl/m/m1eynfnws0xj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74" y="2317440"/>
            <a:ext cx="1585218" cy="1013162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73" y="1897394"/>
            <a:ext cx="1744537" cy="1161889"/>
          </a:xfrm>
          <a:prstGeom prst="rect">
            <a:avLst/>
          </a:prstGeom>
          <a:noFill/>
        </p:spPr>
      </p:pic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54" y="517240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99792" y="97194"/>
            <a:ext cx="55276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Het </a:t>
            </a:r>
            <a:r>
              <a:rPr lang="nl-NL" sz="2000" u="sng" dirty="0">
                <a:solidFill>
                  <a:schemeClr val="bg1"/>
                </a:solidFill>
              </a:rPr>
              <a:t>regeerakkoord</a:t>
            </a:r>
            <a:r>
              <a:rPr lang="nl-NL" sz="2000" dirty="0">
                <a:solidFill>
                  <a:schemeClr val="bg1"/>
                </a:solidFill>
              </a:rPr>
              <a:t> veranderd door de tijd. Tijdens de </a:t>
            </a:r>
            <a:r>
              <a:rPr lang="nl-NL" sz="2000" u="sng" dirty="0">
                <a:solidFill>
                  <a:schemeClr val="bg1"/>
                </a:solidFill>
              </a:rPr>
              <a:t>Troonrede</a:t>
            </a:r>
            <a:r>
              <a:rPr lang="nl-NL" sz="2000" dirty="0">
                <a:solidFill>
                  <a:schemeClr val="bg1"/>
                </a:solidFill>
              </a:rPr>
              <a:t> wordt het nieuwe regeerakkoord door de Koning voorgelezen.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Op </a:t>
            </a:r>
            <a:r>
              <a:rPr lang="nl-NL" sz="2000" u="sng" dirty="0">
                <a:solidFill>
                  <a:schemeClr val="bg1"/>
                </a:solidFill>
              </a:rPr>
              <a:t>Prinsjesdag</a:t>
            </a:r>
            <a:r>
              <a:rPr lang="nl-NL" sz="2000" dirty="0">
                <a:solidFill>
                  <a:schemeClr val="bg1"/>
                </a:solidFill>
              </a:rPr>
              <a:t> (derde dinsdag in September): m</a:t>
            </a:r>
            <a:r>
              <a:rPr lang="nl-NL" sz="2000" u="sng" dirty="0">
                <a:solidFill>
                  <a:schemeClr val="bg1"/>
                </a:solidFill>
              </a:rPr>
              <a:t>iljoenennota</a:t>
            </a:r>
            <a:r>
              <a:rPr lang="nl-NL" sz="2000" dirty="0">
                <a:solidFill>
                  <a:schemeClr val="bg1"/>
                </a:solidFill>
              </a:rPr>
              <a:t>: precieze plannen en kosten daarvan voor het nieuwe jaar.  (Samenvatting </a:t>
            </a:r>
            <a:r>
              <a:rPr lang="nl-NL" sz="2000" u="sng" dirty="0">
                <a:solidFill>
                  <a:schemeClr val="bg1"/>
                </a:solidFill>
              </a:rPr>
              <a:t>Rijksbegroting)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420157"/>
            <a:ext cx="674874" cy="627506"/>
          </a:xfrm>
          <a:prstGeom prst="rect">
            <a:avLst/>
          </a:prstGeom>
        </p:spPr>
      </p:pic>
      <p:pic>
        <p:nvPicPr>
          <p:cNvPr id="1026" name="Picture 2" descr="http://www.tweedekamer.nl/images/dijsselbloem%20met%20koffertje%20prinsjesdag%202013_tcm181-2345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48097"/>
            <a:ext cx="3810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De rijksbegroting veranderd ook steeds. </a:t>
            </a:r>
            <a:r>
              <a:rPr lang="nl-NL" u="sng" dirty="0">
                <a:solidFill>
                  <a:schemeClr val="bg1"/>
                </a:solidFill>
              </a:rPr>
              <a:t>Voorjaarsnota:</a:t>
            </a:r>
            <a:r>
              <a:rPr lang="nl-NL" dirty="0">
                <a:solidFill>
                  <a:schemeClr val="bg1"/>
                </a:solidFill>
              </a:rPr>
              <a:t> Regering brengt wijzigingen aan en legt verantwoording af voor de miljoenennota. (derde woensdag in mei, ‘gehaktdag’).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2420157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http://www.rijksoverheid.nl/bestanden/media/infographics/huishoudboekje2015/miljoenenno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0" y="12601"/>
            <a:ext cx="7086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3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De val van het kabinet.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Meeste </a:t>
            </a:r>
            <a:r>
              <a:rPr lang="nl-NL" sz="1500" dirty="0" smtClean="0">
                <a:solidFill>
                  <a:schemeClr val="bg1"/>
                </a:solidFill>
              </a:rPr>
              <a:t>kabinetten </a:t>
            </a:r>
            <a:r>
              <a:rPr lang="nl-NL" sz="1500" dirty="0">
                <a:solidFill>
                  <a:schemeClr val="bg1"/>
                </a:solidFill>
              </a:rPr>
              <a:t>halen de vier jaar niet.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Een kabinet kan om verschillende redenen vallen: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De ministers worden het niet eens over een kwestie (ze zijn van verschillende partijen)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Er is geen meerderheid in de Tweede Kamer en het kabinet wil hun beleid niet wijzigen.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137420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De val van het kabinet.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Meeste </a:t>
            </a:r>
            <a:r>
              <a:rPr lang="nl-NL" sz="1500" dirty="0" smtClean="0">
                <a:solidFill>
                  <a:schemeClr val="bg1"/>
                </a:solidFill>
              </a:rPr>
              <a:t>kabinetten </a:t>
            </a:r>
            <a:r>
              <a:rPr lang="nl-NL" sz="1500" dirty="0">
                <a:solidFill>
                  <a:schemeClr val="bg1"/>
                </a:solidFill>
              </a:rPr>
              <a:t>halen de vier jaar niet.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Ook kan één minister aftreden.</a:t>
            </a:r>
          </a:p>
          <a:p>
            <a:r>
              <a:rPr lang="nl-NL" sz="1500" dirty="0">
                <a:solidFill>
                  <a:schemeClr val="bg1"/>
                </a:solidFill>
              </a:rPr>
              <a:t>(</a:t>
            </a:r>
            <a:r>
              <a:rPr lang="nl-NL" sz="1500" u="sng" dirty="0">
                <a:solidFill>
                  <a:schemeClr val="bg1"/>
                </a:solidFill>
              </a:rPr>
              <a:t>Motie van afkeuren</a:t>
            </a:r>
            <a:r>
              <a:rPr lang="nl-NL" sz="1500" dirty="0">
                <a:solidFill>
                  <a:schemeClr val="bg1"/>
                </a:solidFill>
              </a:rPr>
              <a:t> of </a:t>
            </a:r>
            <a:r>
              <a:rPr lang="nl-NL" sz="1500" u="sng" dirty="0">
                <a:solidFill>
                  <a:schemeClr val="bg1"/>
                </a:solidFill>
              </a:rPr>
              <a:t>motie van wantrouwen</a:t>
            </a:r>
            <a:r>
              <a:rPr lang="nl-NL" sz="1500" dirty="0">
                <a:solidFill>
                  <a:schemeClr val="bg1"/>
                </a:solidFill>
              </a:rPr>
              <a:t>).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i="1" dirty="0">
                <a:solidFill>
                  <a:schemeClr val="bg1"/>
                </a:solidFill>
              </a:rPr>
              <a:t>Valt het hele kabinet?</a:t>
            </a:r>
          </a:p>
          <a:p>
            <a:r>
              <a:rPr lang="nl-NL" sz="1500" dirty="0">
                <a:solidFill>
                  <a:schemeClr val="bg1"/>
                </a:solidFill>
              </a:rPr>
              <a:t>Dan verkiezingen (zo snel mogelijk)</a:t>
            </a:r>
          </a:p>
          <a:p>
            <a:r>
              <a:rPr lang="nl-NL" sz="1500" dirty="0">
                <a:solidFill>
                  <a:schemeClr val="bg1"/>
                </a:solidFill>
              </a:rPr>
              <a:t>Tot die tijd blijft het oude kabinet.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Demissionair</a:t>
            </a:r>
            <a:r>
              <a:rPr lang="nl-NL" sz="1500" dirty="0">
                <a:solidFill>
                  <a:schemeClr val="bg1"/>
                </a:solidFill>
              </a:rPr>
              <a:t>: lopende zaken worden afgehandeld, geen nieuwe meer.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797494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5. De Regering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5.1 De Regering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Regering en Kabinet.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Regering</a:t>
            </a:r>
            <a:r>
              <a:rPr lang="nl-NL" sz="1500" dirty="0">
                <a:solidFill>
                  <a:schemeClr val="bg1"/>
                </a:solidFill>
              </a:rPr>
              <a:t>: De koning en de ministers (ook minister-president)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Kabinet</a:t>
            </a:r>
            <a:r>
              <a:rPr lang="nl-NL" sz="1500" dirty="0">
                <a:solidFill>
                  <a:schemeClr val="bg1"/>
                </a:solidFill>
              </a:rPr>
              <a:t>: Ministers (ook minister-president) en staatssecretarissen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137420"/>
            <a:ext cx="674874" cy="627506"/>
          </a:xfrm>
          <a:prstGeom prst="rect">
            <a:avLst/>
          </a:prstGeom>
        </p:spPr>
      </p:pic>
      <p:pic>
        <p:nvPicPr>
          <p:cNvPr id="7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.nos.nl/img/kabinet-rutte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40" y="2451684"/>
            <a:ext cx="4375483" cy="313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7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5.1 De Regering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Regering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Dagelijks bestuur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Minister-president houdt koning (staatshoofd) wekelijks op de hoogte.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Elke minister heeft een </a:t>
            </a:r>
            <a:r>
              <a:rPr lang="nl-NL" sz="1500" u="sng" dirty="0">
                <a:solidFill>
                  <a:schemeClr val="bg1"/>
                </a:solidFill>
              </a:rPr>
              <a:t>beleidsterrein</a:t>
            </a:r>
            <a:r>
              <a:rPr lang="nl-NL" sz="1500" dirty="0">
                <a:solidFill>
                  <a:schemeClr val="bg1"/>
                </a:solidFill>
              </a:rPr>
              <a:t> (onderwijs, justitie etc.)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u="sng" dirty="0">
                <a:solidFill>
                  <a:schemeClr val="bg1"/>
                </a:solidFill>
              </a:rPr>
              <a:t>Ministerraad</a:t>
            </a:r>
            <a:r>
              <a:rPr lang="nl-NL" sz="1500" dirty="0">
                <a:solidFill>
                  <a:schemeClr val="bg1"/>
                </a:solidFill>
              </a:rPr>
              <a:t>: gezamenlijke vergadering van alle ministers.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u="sng" dirty="0">
                <a:solidFill>
                  <a:schemeClr val="bg1"/>
                </a:solidFill>
              </a:rPr>
              <a:t>Minister-president</a:t>
            </a:r>
            <a:r>
              <a:rPr lang="nl-NL" sz="1500" dirty="0">
                <a:solidFill>
                  <a:schemeClr val="bg1"/>
                </a:solidFill>
              </a:rPr>
              <a:t> (premier) is voorzitter.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u="sng" dirty="0">
                <a:solidFill>
                  <a:schemeClr val="bg1"/>
                </a:solidFill>
              </a:rPr>
              <a:t>Ministers</a:t>
            </a:r>
            <a:r>
              <a:rPr lang="nl-NL" sz="1500" dirty="0">
                <a:solidFill>
                  <a:schemeClr val="bg1"/>
                </a:solidFill>
              </a:rPr>
              <a:t> leggen verantwoordelijkheid af aan de Eerste en Tweede Kamer.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Hulp van ambtenaren en </a:t>
            </a:r>
            <a:r>
              <a:rPr lang="nl-NL" sz="1500" u="sng" dirty="0">
                <a:solidFill>
                  <a:schemeClr val="bg1"/>
                </a:solidFill>
              </a:rPr>
              <a:t>staatssecretarissen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u="sng" dirty="0">
                <a:solidFill>
                  <a:schemeClr val="bg1"/>
                </a:solidFill>
              </a:rPr>
              <a:t>Minister zonder portefeuille</a:t>
            </a:r>
            <a:r>
              <a:rPr lang="nl-NL" sz="1500" dirty="0">
                <a:solidFill>
                  <a:schemeClr val="bg1"/>
                </a:solidFill>
              </a:rPr>
              <a:t>: Minister zonder eigen ministerie.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27403" y="474971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Het staatshoofd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Vanaf 1814: opvolger van Koning Willem I, Prins van Oranje (achterneef van Willem van Oranje)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Ceremoniële taken: Lintjes knippen.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Politieke taken: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Ondertekenen van alle wetten.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Voorlezen troonrede op </a:t>
            </a:r>
            <a:r>
              <a:rPr lang="nl-NL" sz="1500" u="sng" dirty="0">
                <a:solidFill>
                  <a:schemeClr val="bg1"/>
                </a:solidFill>
              </a:rPr>
              <a:t>Prinsjesdag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Benoemen Ministers.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Overleggen met Minister-President over kabinetsbeleid.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977514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Het staatshoofd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Koning heeft zelf geen invloed of verantwoordelijkheid.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Ministeriële verantwoordelijkheid</a:t>
            </a:r>
            <a:r>
              <a:rPr lang="nl-NL" sz="1500" dirty="0">
                <a:solidFill>
                  <a:schemeClr val="bg1"/>
                </a:solidFill>
              </a:rPr>
              <a:t>: Ministers zijn verantwoordelijk voor gedrag koning.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De koning is </a:t>
            </a:r>
            <a:r>
              <a:rPr lang="nl-NL" sz="1500" u="sng" dirty="0">
                <a:solidFill>
                  <a:schemeClr val="bg1"/>
                </a:solidFill>
              </a:rPr>
              <a:t>onschendbaar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69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137420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Injectienaaldtheorie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Invloed van de media door manipulatie en indoctrinatie.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pic>
        <p:nvPicPr>
          <p:cNvPr id="25602" name="Picture 2" descr="http://nl.ign.com/pictures/articles/3172/917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1537353"/>
            <a:ext cx="3398120" cy="2123825"/>
          </a:xfrm>
          <a:prstGeom prst="rect">
            <a:avLst/>
          </a:prstGeom>
          <a:noFill/>
        </p:spPr>
      </p:pic>
      <p:pic>
        <p:nvPicPr>
          <p:cNvPr id="25604" name="Picture 4" descr="http://t0.gstatic.com/images?q=tbn:ANd9GcQcLYSUhv3nmOikJrvzEZXUG4o50FA76ZMwN7X0nLbpEBsVBi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93" y="3037521"/>
            <a:ext cx="3420380" cy="22761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031607" y="1957400"/>
            <a:ext cx="3810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 geweld in media wordt je gewelddadiger.</a:t>
            </a: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4" y="1117307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 Het Parlement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Parlement</a:t>
            </a:r>
            <a:r>
              <a:rPr lang="nl-NL" sz="1500" dirty="0">
                <a:solidFill>
                  <a:schemeClr val="bg1"/>
                </a:solidFill>
              </a:rPr>
              <a:t>: Eerste en Tweede kamer (samen: </a:t>
            </a:r>
            <a:r>
              <a:rPr lang="nl-NL" sz="1500" u="sng" dirty="0">
                <a:solidFill>
                  <a:schemeClr val="bg1"/>
                </a:solidFill>
              </a:rPr>
              <a:t>De Staten Generaal</a:t>
            </a:r>
            <a:r>
              <a:rPr lang="nl-NL" sz="1500" dirty="0">
                <a:solidFill>
                  <a:schemeClr val="bg1"/>
                </a:solidFill>
              </a:rPr>
              <a:t>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Tweede Kamer:</a:t>
            </a:r>
          </a:p>
          <a:p>
            <a:r>
              <a:rPr lang="nl-NL" sz="1500" dirty="0">
                <a:solidFill>
                  <a:schemeClr val="bg1"/>
                </a:solidFill>
              </a:rPr>
              <a:t>150 leden</a:t>
            </a:r>
          </a:p>
          <a:p>
            <a:r>
              <a:rPr lang="nl-NL" sz="1500" dirty="0">
                <a:solidFill>
                  <a:schemeClr val="bg1"/>
                </a:solidFill>
              </a:rPr>
              <a:t>Twee taken: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Samen met de regering wetten maken en ze goedkeuren.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De regering controleren.</a:t>
            </a: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96" y="2824004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0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6. Het Parlement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Tweede Kamer is </a:t>
            </a:r>
            <a:r>
              <a:rPr lang="nl-NL" sz="1500" u="sng" dirty="0">
                <a:solidFill>
                  <a:schemeClr val="bg1"/>
                </a:solidFill>
              </a:rPr>
              <a:t>medewetgever</a:t>
            </a:r>
            <a:r>
              <a:rPr lang="nl-NL" sz="1500" dirty="0">
                <a:solidFill>
                  <a:schemeClr val="bg1"/>
                </a:solidFill>
              </a:rPr>
              <a:t>: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Stemrecht:</a:t>
            </a:r>
            <a:r>
              <a:rPr lang="nl-NL" sz="1500" dirty="0">
                <a:solidFill>
                  <a:schemeClr val="bg1"/>
                </a:solidFill>
              </a:rPr>
              <a:t> De kamer kan wetsvoorstellen aannemen of verwerpen.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Recht van Amendement:</a:t>
            </a:r>
            <a:r>
              <a:rPr lang="nl-NL" sz="1500" dirty="0">
                <a:solidFill>
                  <a:schemeClr val="bg1"/>
                </a:solidFill>
              </a:rPr>
              <a:t> Wetsvoorstellen wijzigen voordat ze worden aangenomen.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Recht van Initiatief</a:t>
            </a:r>
            <a:r>
              <a:rPr lang="nl-NL" sz="1500" dirty="0">
                <a:solidFill>
                  <a:schemeClr val="bg1"/>
                </a:solidFill>
              </a:rPr>
              <a:t>: Zelf wetsvoorstellen indienen. (Gebeurt zelden)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Budgetrecht</a:t>
            </a:r>
            <a:r>
              <a:rPr lang="nl-NL" sz="1500" dirty="0">
                <a:solidFill>
                  <a:schemeClr val="bg1"/>
                </a:solidFill>
              </a:rPr>
              <a:t>: Goedkeuren of verwerpen van de begroting.</a:t>
            </a:r>
            <a:endParaRPr lang="nl-NL" sz="15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20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2000" u="sng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52573" y="4225652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Tweede Kamer controleert ook de Ministers.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Recht van Motie: </a:t>
            </a:r>
            <a:r>
              <a:rPr lang="nl-NL" sz="1500" dirty="0">
                <a:solidFill>
                  <a:schemeClr val="bg1"/>
                </a:solidFill>
              </a:rPr>
              <a:t>Motie = uitspraak, kan een advies of vraag aan de minister zijn. (niet verplicht uit te voeren)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Vragenrecht</a:t>
            </a:r>
            <a:r>
              <a:rPr lang="nl-NL" sz="1500" dirty="0">
                <a:solidFill>
                  <a:schemeClr val="bg1"/>
                </a:solidFill>
              </a:rPr>
              <a:t>: Recht om vragen te stellen aan de regering. Schriftelijk en tijdens het </a:t>
            </a:r>
            <a:r>
              <a:rPr lang="nl-NL" sz="1500" u="sng" dirty="0">
                <a:solidFill>
                  <a:schemeClr val="bg1"/>
                </a:solidFill>
              </a:rPr>
              <a:t>vragenuurtje</a:t>
            </a:r>
            <a:r>
              <a:rPr lang="nl-NL" sz="1500" dirty="0">
                <a:solidFill>
                  <a:schemeClr val="bg1"/>
                </a:solidFill>
              </a:rPr>
              <a:t> (elke dinsdag).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Recht van interpellatie: </a:t>
            </a:r>
            <a:r>
              <a:rPr lang="nl-NL" sz="1500" dirty="0">
                <a:solidFill>
                  <a:schemeClr val="bg1"/>
                </a:solidFill>
              </a:rPr>
              <a:t>Aanvragen van een spoeddebat met een minister of staatssecretaris. (steun van 30 </a:t>
            </a:r>
            <a:r>
              <a:rPr lang="nl-NL" sz="1500" dirty="0" err="1">
                <a:solidFill>
                  <a:schemeClr val="bg1"/>
                </a:solidFill>
              </a:rPr>
              <a:t>kamerleden</a:t>
            </a:r>
            <a:r>
              <a:rPr lang="nl-NL" sz="1500" dirty="0">
                <a:solidFill>
                  <a:schemeClr val="bg1"/>
                </a:solidFill>
              </a:rPr>
              <a:t> voor nodig)</a:t>
            </a:r>
            <a:br>
              <a:rPr lang="nl-NL" sz="1500" dirty="0">
                <a:solidFill>
                  <a:schemeClr val="bg1"/>
                </a:solidFill>
              </a:rPr>
            </a:br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19307" y="3361556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4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Recht van </a:t>
            </a:r>
            <a:r>
              <a:rPr lang="nl-NL" sz="1500" u="sng" dirty="0" err="1">
                <a:solidFill>
                  <a:schemeClr val="bg1"/>
                </a:solidFill>
              </a:rPr>
              <a:t>Enquete</a:t>
            </a:r>
            <a:r>
              <a:rPr lang="nl-NL" sz="1500" u="sng" dirty="0">
                <a:solidFill>
                  <a:schemeClr val="bg1"/>
                </a:solidFill>
              </a:rPr>
              <a:t>:</a:t>
            </a:r>
            <a:r>
              <a:rPr lang="nl-NL" sz="1500" dirty="0">
                <a:solidFill>
                  <a:schemeClr val="bg1"/>
                </a:solidFill>
              </a:rPr>
              <a:t> Recht om zelf een onderzoek in te stellen naar de rol van de regering en overheid in bepaalde kwesties.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Bijvoorbeeld naar economische crisis (Commissie de Witt)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refdag.nl/polopoly_fs/commissie_de_wit_1_71690!image/12360175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53" y="2077414"/>
            <a:ext cx="4740527" cy="30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95255" y="2370450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8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90355" y="101230"/>
            <a:ext cx="5132012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De Eerste Kamer</a:t>
            </a:r>
            <a:r>
              <a:rPr lang="nl-NL" sz="1500" dirty="0">
                <a:solidFill>
                  <a:schemeClr val="bg1"/>
                </a:solidFill>
              </a:rPr>
              <a:t> (Senaat)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75 leden.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Vergadert één keer per week.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Gekozen door de Provinciale Staten (Die door kiesgerechtigde worden gekozen).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 smtClean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 smtClean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 smtClean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 smtClean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 smtClean="0">
              <a:solidFill>
                <a:schemeClr val="bg1"/>
              </a:solidFill>
            </a:endParaRPr>
          </a:p>
          <a:p>
            <a:r>
              <a:rPr lang="nl-NL" sz="1500" dirty="0" smtClean="0">
                <a:solidFill>
                  <a:schemeClr val="bg1"/>
                </a:solidFill>
              </a:rPr>
              <a:t>Minder </a:t>
            </a:r>
            <a:r>
              <a:rPr lang="nl-NL" sz="1500" dirty="0">
                <a:solidFill>
                  <a:schemeClr val="bg1"/>
                </a:solidFill>
              </a:rPr>
              <a:t>taken en rechten dan Tweede Kamer.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http://www.geschiedenisdc.nl/staatsinrichting/bestanden/bestuur%20tota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28305" r="20900"/>
          <a:stretch/>
        </p:blipFill>
        <p:spPr bwMode="auto">
          <a:xfrm>
            <a:off x="3238565" y="2697243"/>
            <a:ext cx="2484438" cy="1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26" y="2362459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De Eerste Kamer</a:t>
            </a:r>
            <a:r>
              <a:rPr lang="nl-NL" sz="1500" dirty="0">
                <a:solidFill>
                  <a:schemeClr val="bg1"/>
                </a:solidFill>
              </a:rPr>
              <a:t> (Senaat)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Mag Wetsvoorstellen alleen goed- of afkeuren. Niet veranderen. Kijkt vooral of alles in de wet klopt (laatste controle).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Wel:</a:t>
            </a:r>
          </a:p>
          <a:p>
            <a:r>
              <a:rPr lang="nl-NL" sz="1500" dirty="0">
                <a:solidFill>
                  <a:schemeClr val="bg1"/>
                </a:solidFill>
              </a:rPr>
              <a:t>Recht om schriftelijke vragen te stellen.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Recht van Interpellatie</a:t>
            </a:r>
          </a:p>
          <a:p>
            <a:r>
              <a:rPr lang="nl-NL" sz="1500" u="sng" dirty="0">
                <a:solidFill>
                  <a:schemeClr val="bg1"/>
                </a:solidFill>
              </a:rPr>
              <a:t>Recht van </a:t>
            </a:r>
            <a:r>
              <a:rPr lang="nl-NL" sz="1500" u="sng" dirty="0" err="1">
                <a:solidFill>
                  <a:schemeClr val="bg1"/>
                </a:solidFill>
              </a:rPr>
              <a:t>Enquete</a:t>
            </a:r>
            <a:r>
              <a:rPr lang="nl-NL" sz="1500" u="sng" dirty="0">
                <a:solidFill>
                  <a:schemeClr val="bg1"/>
                </a:solidFill>
              </a:rPr>
              <a:t>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http://ts4.mm.bing.net/th?id=H.4776503002990363&amp;pid=1.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874" y="3065115"/>
            <a:ext cx="3581548" cy="228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okke &amp; Sukke maken zich geen zorgen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3" y="3097527"/>
            <a:ext cx="3631190" cy="22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Regeerakkoord:</a:t>
            </a:r>
            <a:r>
              <a:rPr lang="nl-NL" sz="1500" dirty="0">
                <a:solidFill>
                  <a:schemeClr val="bg1"/>
                </a:solidFill>
              </a:rPr>
              <a:t> afspraken over hoe de coalitie gaat regeren.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Ambtenaren werken deze afspraken uit en zorgen dat het wordt uitgevoerd. Hiervoor maken ze </a:t>
            </a:r>
            <a:r>
              <a:rPr lang="nl-NL" sz="1500" u="sng" dirty="0">
                <a:solidFill>
                  <a:schemeClr val="bg1"/>
                </a:solidFill>
              </a:rPr>
              <a:t>wetsvoorstellen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76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i="1" dirty="0">
                <a:solidFill>
                  <a:schemeClr val="bg1"/>
                </a:solidFill>
              </a:rPr>
              <a:t>Van wetsvoorstel tot wet: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Als er een wetsvoorstel is gaat het naar de </a:t>
            </a:r>
            <a:r>
              <a:rPr lang="nl-NL" sz="1500" u="sng" dirty="0">
                <a:solidFill>
                  <a:schemeClr val="bg1"/>
                </a:solidFill>
              </a:rPr>
              <a:t>Raad van State</a:t>
            </a:r>
            <a:r>
              <a:rPr lang="nl-NL" sz="1500" dirty="0">
                <a:solidFill>
                  <a:schemeClr val="bg1"/>
                </a:solidFill>
              </a:rPr>
              <a:t> (Groep mensen die de regering adviseert)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Daarna naar de Tweede Kamer. 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Als die het goedkeurt kijkt de Eerste Kamer ernaar. 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Ook goedgekeurd? Dan zetten de koning en de verantwoordelijk minister hun handtekeningen  eronder. 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500" dirty="0">
                <a:solidFill>
                  <a:schemeClr val="bg1"/>
                </a:solidFill>
              </a:rPr>
              <a:t>Publicatie in Staatsblad.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77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3817607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Koninklijke besluiten: </a:t>
            </a:r>
            <a:r>
              <a:rPr lang="nl-NL" sz="1500" dirty="0">
                <a:solidFill>
                  <a:schemeClr val="bg1"/>
                </a:solidFill>
              </a:rPr>
              <a:t>besluit waar de Eerste en Tweede Kamer niet over meebeslissen. 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1" y="-3596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zicht van de Tweede Kamer tijdens de Algemene Beschouwingen twee jaar geleden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8" y="-3596"/>
            <a:ext cx="7632072" cy="507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5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Dualisme</a:t>
            </a:r>
            <a:r>
              <a:rPr lang="nl-NL" sz="1500" dirty="0">
                <a:solidFill>
                  <a:schemeClr val="bg1"/>
                </a:solidFill>
              </a:rPr>
              <a:t>: Duidelijke taakverdeling tussen regering en parlement, ze kunnen hierdoor </a:t>
            </a:r>
            <a:r>
              <a:rPr lang="nl-NL" sz="1500" dirty="0" smtClean="0">
                <a:solidFill>
                  <a:schemeClr val="bg1"/>
                </a:solidFill>
              </a:rPr>
              <a:t>met maar </a:t>
            </a:r>
            <a:r>
              <a:rPr lang="nl-NL" sz="1500" dirty="0">
                <a:solidFill>
                  <a:schemeClr val="bg1"/>
                </a:solidFill>
              </a:rPr>
              <a:t>ook tegen elkaar werken.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Gebaseerd op </a:t>
            </a:r>
            <a:r>
              <a:rPr lang="nl-NL" sz="1500" u="sng" dirty="0">
                <a:solidFill>
                  <a:schemeClr val="bg1"/>
                </a:solidFill>
              </a:rPr>
              <a:t>Trias Politica</a:t>
            </a:r>
            <a:r>
              <a:rPr lang="nl-NL" sz="1500" dirty="0">
                <a:solidFill>
                  <a:schemeClr val="bg1"/>
                </a:solidFill>
              </a:rPr>
              <a:t>:</a:t>
            </a:r>
          </a:p>
          <a:p>
            <a:r>
              <a:rPr lang="nl-NL" sz="1500" dirty="0">
                <a:solidFill>
                  <a:schemeClr val="bg1"/>
                </a:solidFill>
              </a:rPr>
              <a:t>Scheiding der machten in: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Uitvoerende macht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Wetgevende macht</a:t>
            </a:r>
          </a:p>
          <a:p>
            <a:pPr marL="285739" indent="-285739">
              <a:buFont typeface="+mj-lt"/>
              <a:buAutoNum type="arabicPeriod"/>
            </a:pPr>
            <a:r>
              <a:rPr lang="nl-NL" sz="1500" dirty="0">
                <a:solidFill>
                  <a:schemeClr val="bg1"/>
                </a:solidFill>
              </a:rPr>
              <a:t>Rechtsprekende macht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79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937287"/>
            <a:ext cx="674874" cy="627506"/>
          </a:xfrm>
          <a:prstGeom prst="rect">
            <a:avLst/>
          </a:prstGeom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3092190" y="2425452"/>
            <a:ext cx="5132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In NL: niet volledig gescheiden. </a:t>
            </a:r>
            <a:r>
              <a:rPr lang="nl-NL" sz="1500" dirty="0" err="1">
                <a:solidFill>
                  <a:schemeClr val="bg1"/>
                </a:solidFill>
              </a:rPr>
              <a:t>Bijv</a:t>
            </a:r>
            <a:r>
              <a:rPr lang="nl-NL" sz="1500" dirty="0">
                <a:solidFill>
                  <a:schemeClr val="bg1"/>
                </a:solidFill>
              </a:rPr>
              <a:t>: Ministers schrijven mee aan wetten (wetgevende macht) en voeren die wetten ook uit (uitvoerende macht).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96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multiple-step-flowtheorie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 de media maar belangrijke personen in je eigen omgeving hebben invloed via media (opinieleiders).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Iemand uit je omgeving ziet iets (Geert Wilders op het journaal) en zegt tegen jou: “Die Geert Wilders heeft helemaal gelijk!”. Jij neemt deze mening over.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1607" y="1957400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http://images.retecool.com/uploads/reet-geert-wilder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33" y="2917507"/>
            <a:ext cx="3286125" cy="2540001"/>
          </a:xfrm>
          <a:prstGeom prst="rect">
            <a:avLst/>
          </a:prstGeom>
          <a:noFill/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34" y="1417340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Politieke Cultuur: </a:t>
            </a:r>
            <a:r>
              <a:rPr lang="nl-NL" sz="1500" dirty="0">
                <a:solidFill>
                  <a:schemeClr val="bg1"/>
                </a:solidFill>
              </a:rPr>
              <a:t>Hoe Politici en Politieke partijen met elkaar omgaan.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Poldermodel</a:t>
            </a:r>
            <a:r>
              <a:rPr lang="nl-NL" sz="1500" dirty="0">
                <a:solidFill>
                  <a:schemeClr val="bg1"/>
                </a:solidFill>
              </a:rPr>
              <a:t>: Typisch Nederlandse vorm van Politieke cultuur. Onderhandelen (‘Polderen’) is hierin heel belangrijk.</a:t>
            </a:r>
          </a:p>
          <a:p>
            <a:r>
              <a:rPr lang="nl-NL" sz="1500" dirty="0">
                <a:solidFill>
                  <a:schemeClr val="bg1"/>
                </a:solidFill>
              </a:rPr>
              <a:t>Toewerken naar </a:t>
            </a:r>
            <a:r>
              <a:rPr lang="nl-NL" sz="1500" u="sng" dirty="0">
                <a:solidFill>
                  <a:schemeClr val="bg1"/>
                </a:solidFill>
              </a:rPr>
              <a:t>consensus</a:t>
            </a:r>
            <a:r>
              <a:rPr lang="nl-NL" sz="1500" dirty="0">
                <a:solidFill>
                  <a:schemeClr val="bg1"/>
                </a:solidFill>
              </a:rPr>
              <a:t> (overeenstemming)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80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static1.trouw.nl/static/photo/2012/5/5/2/20120328163739/media_xl_11608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09" y="2464453"/>
            <a:ext cx="4776976" cy="26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pitsnieuws.nl/sites/default/files/imagecache/article_image_node_slideshow/ANP-13650468.jpg.crop_displa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26507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857500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6. Politiek in de Praktijk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81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3"/>
            <a:ext cx="5132012" cy="476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67" i="1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Het systeemmodel</a:t>
            </a:r>
            <a:r>
              <a:rPr lang="nl-NL" sz="1667" dirty="0">
                <a:solidFill>
                  <a:schemeClr val="bg1"/>
                </a:solidFill>
              </a:rPr>
              <a:t>: bedacht door Amerikaanse Politicoloog Easton. </a:t>
            </a:r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Volgens hem: Politieke besluitvorming bestaat uit vier fasen.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Fase 1: Invoer of input</a:t>
            </a:r>
          </a:p>
          <a:p>
            <a:r>
              <a:rPr lang="nl-NL" sz="1667" dirty="0">
                <a:solidFill>
                  <a:schemeClr val="bg1"/>
                </a:solidFill>
              </a:rPr>
              <a:t>Fase 2: Omzetting</a:t>
            </a:r>
          </a:p>
          <a:p>
            <a:r>
              <a:rPr lang="nl-NL" sz="1667" dirty="0">
                <a:solidFill>
                  <a:schemeClr val="bg1"/>
                </a:solidFill>
              </a:rPr>
              <a:t>Fase 3: Uitvoer</a:t>
            </a:r>
          </a:p>
          <a:p>
            <a:r>
              <a:rPr lang="nl-NL" sz="1667" dirty="0">
                <a:solidFill>
                  <a:schemeClr val="bg1"/>
                </a:solidFill>
              </a:rPr>
              <a:t>Fase 4: Terugkoppeling.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82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857500"/>
            <a:ext cx="674874" cy="627506"/>
          </a:xfrm>
          <a:prstGeom prst="rect">
            <a:avLst/>
          </a:prstGeom>
        </p:spPr>
      </p:pic>
      <p:pic>
        <p:nvPicPr>
          <p:cNvPr id="7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Fase 1: invoer of input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Samenleving brengt een probleem naar voren.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Een onderwerp komt op de politieke agenda:</a:t>
            </a:r>
          </a:p>
          <a:p>
            <a:r>
              <a:rPr lang="nl-NL" sz="1500" i="1" dirty="0">
                <a:solidFill>
                  <a:schemeClr val="bg1"/>
                </a:solidFill>
              </a:rPr>
              <a:t>Bijv.: door een spoeddebat.</a:t>
            </a:r>
          </a:p>
          <a:p>
            <a:endParaRPr lang="nl-NL" sz="1500" i="1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In deze fase zijn de </a:t>
            </a:r>
            <a:r>
              <a:rPr lang="nl-NL" sz="1500" u="sng" dirty="0">
                <a:solidFill>
                  <a:schemeClr val="bg1"/>
                </a:solidFill>
              </a:rPr>
              <a:t>poortwachters</a:t>
            </a:r>
            <a:r>
              <a:rPr lang="nl-NL" sz="1500" dirty="0">
                <a:solidFill>
                  <a:schemeClr val="bg1"/>
                </a:solidFill>
              </a:rPr>
              <a:t> van groot belang: de media, pressiegroepen (organisaties die zich inzetten voor een probleem</a:t>
            </a:r>
            <a:r>
              <a:rPr lang="nl-NL" sz="1500" dirty="0" smtClean="0">
                <a:solidFill>
                  <a:schemeClr val="bg1"/>
                </a:solidFill>
              </a:rPr>
              <a:t>).</a:t>
            </a:r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83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1057300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97194"/>
            <a:ext cx="513201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Fase 2: Omzetting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Ministers en hun ambtenaren bedenken een oplossing.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“Ze maken er beleid van”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Beleidsvoorbereiding</a:t>
            </a:r>
            <a:r>
              <a:rPr lang="nl-NL" sz="1500" dirty="0">
                <a:solidFill>
                  <a:schemeClr val="bg1"/>
                </a:solidFill>
              </a:rPr>
              <a:t>: Ambtenaren doen onderzoek naar het onderwerp en schrijven een advies.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Beleidsbepaling: </a:t>
            </a:r>
            <a:r>
              <a:rPr lang="nl-NL" sz="1500" dirty="0">
                <a:solidFill>
                  <a:schemeClr val="bg1"/>
                </a:solidFill>
              </a:rPr>
              <a:t>minister kiest hoe hij/zij het onderwerp gaat aanpakken. Hij overlegt met het parlement. 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(Recht van Amendement</a:t>
            </a:r>
            <a:r>
              <a:rPr lang="nl-NL" sz="1500" dirty="0">
                <a:solidFill>
                  <a:schemeClr val="bg1"/>
                </a:solidFill>
              </a:rPr>
              <a:t> kan gebruikt worden door de Tweede Kamer om wijzigingen aan te vragen.)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Vervolgens stemmen de beide kamers over het voorstel.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84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1057300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5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Fase 3: Uitvoer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Beleidsuitvoering</a:t>
            </a:r>
            <a:r>
              <a:rPr lang="nl-NL" sz="1500" dirty="0">
                <a:solidFill>
                  <a:schemeClr val="bg1"/>
                </a:solidFill>
              </a:rPr>
              <a:t>: Het voorgestelde plan wordt uitgevoerd door het ministerie. </a:t>
            </a:r>
          </a:p>
          <a:p>
            <a:endParaRPr lang="nl-NL" sz="1500" u="sng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De Minister is verantwoordelijk voor hoe het wordt uitgevoerd.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Fase 4: Terugkoppeling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Het publiek reageert op het nieuwe beleid en hoe het wordt uitgevoerd. Deze reacties noemen we </a:t>
            </a:r>
            <a:r>
              <a:rPr lang="nl-NL" sz="1500" u="sng" dirty="0">
                <a:solidFill>
                  <a:schemeClr val="bg1"/>
                </a:solidFill>
              </a:rPr>
              <a:t>feedback</a:t>
            </a:r>
            <a:r>
              <a:rPr lang="nl-NL" sz="1500" dirty="0">
                <a:solidFill>
                  <a:schemeClr val="bg1"/>
                </a:solidFill>
              </a:rPr>
              <a:t>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Politici bekijken of het nieuwe beleid het juiste resultaat heeft.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85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6" y="1633364"/>
            <a:ext cx="674874" cy="62750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865612"/>
            <a:ext cx="674874" cy="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86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7069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Politieke en Maatschappelijke actoren</a:t>
            </a:r>
            <a:r>
              <a:rPr lang="nl-NL" sz="1667" dirty="0">
                <a:solidFill>
                  <a:schemeClr val="bg1"/>
                </a:solidFill>
              </a:rPr>
              <a:t>: Alle individuele burgers, groepen, bestuursorganen en instanties die betrokken zijn bij het politieke besluitvormingsproces.</a:t>
            </a: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Tussen deze actoren en de politiek is altijd een </a:t>
            </a:r>
            <a:r>
              <a:rPr lang="nl-NL" sz="1667" u="sng" dirty="0">
                <a:solidFill>
                  <a:schemeClr val="bg1"/>
                </a:solidFill>
              </a:rPr>
              <a:t>debat</a:t>
            </a:r>
            <a:r>
              <a:rPr lang="nl-NL" sz="1667" dirty="0">
                <a:solidFill>
                  <a:schemeClr val="bg1"/>
                </a:solidFill>
              </a:rPr>
              <a:t> gaande. (Niet letterlijk, maar figuurlijk) 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Ambtenaren moeten plannen van burgers en politiek omzetten in </a:t>
            </a:r>
            <a:r>
              <a:rPr lang="nl-NL" sz="1667" u="sng" dirty="0">
                <a:solidFill>
                  <a:schemeClr val="bg1"/>
                </a:solidFill>
              </a:rPr>
              <a:t>beleid</a:t>
            </a:r>
            <a:r>
              <a:rPr lang="nl-NL" sz="1667" dirty="0">
                <a:solidFill>
                  <a:schemeClr val="bg1"/>
                </a:solidFill>
              </a:rPr>
              <a:t>: de bewuste inzet van middelen om een beoogd doel te realiseren.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Of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Het uitvoeren van vooropgezette plannen om een bepaald doel te bereiken.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4" y="2137420"/>
            <a:ext cx="674874" cy="627506"/>
          </a:xfrm>
          <a:prstGeom prst="rect">
            <a:avLst/>
          </a:prstGeom>
        </p:spPr>
      </p:pic>
      <p:pic>
        <p:nvPicPr>
          <p:cNvPr id="8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32340" y="4777713"/>
            <a:ext cx="749660" cy="412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87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699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Politici en de regering kunnen advies vragen bij verschillende </a:t>
            </a:r>
            <a:r>
              <a:rPr lang="nl-NL" sz="1667" u="sng" dirty="0">
                <a:solidFill>
                  <a:schemeClr val="bg1"/>
                </a:solidFill>
              </a:rPr>
              <a:t>adviesorganen</a:t>
            </a:r>
            <a:r>
              <a:rPr lang="nl-NL" sz="1667" dirty="0">
                <a:solidFill>
                  <a:schemeClr val="bg1"/>
                </a:solidFill>
              </a:rPr>
              <a:t>: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Raad van State: </a:t>
            </a:r>
          </a:p>
          <a:p>
            <a:r>
              <a:rPr lang="nl-NL" sz="1667" dirty="0">
                <a:solidFill>
                  <a:schemeClr val="bg1"/>
                </a:solidFill>
              </a:rPr>
              <a:t>Belangrijkste adviesorgaan. </a:t>
            </a:r>
          </a:p>
          <a:p>
            <a:r>
              <a:rPr lang="nl-NL" sz="1667" dirty="0">
                <a:solidFill>
                  <a:schemeClr val="bg1"/>
                </a:solidFill>
              </a:rPr>
              <a:t>Benoemt door de Regering.</a:t>
            </a:r>
          </a:p>
          <a:p>
            <a:r>
              <a:rPr lang="nl-NL" sz="1667" dirty="0">
                <a:solidFill>
                  <a:schemeClr val="bg1"/>
                </a:solidFill>
              </a:rPr>
              <a:t>Leden zijn ervaren oud-politici of andere experts</a:t>
            </a:r>
          </a:p>
          <a:p>
            <a:r>
              <a:rPr lang="nl-NL" sz="1667" dirty="0">
                <a:solidFill>
                  <a:schemeClr val="bg1"/>
                </a:solidFill>
              </a:rPr>
              <a:t>Beoordeelt alle wetsvoorstellen.</a:t>
            </a:r>
          </a:p>
          <a:p>
            <a:r>
              <a:rPr lang="nl-NL" sz="1667" dirty="0">
                <a:solidFill>
                  <a:schemeClr val="bg1"/>
                </a:solidFill>
              </a:rPr>
              <a:t>Koning is voorzitter.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Sociaal Economische Raad (SER):</a:t>
            </a:r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33 leden:</a:t>
            </a:r>
          </a:p>
          <a:p>
            <a:r>
              <a:rPr lang="nl-NL" sz="1667" dirty="0">
                <a:solidFill>
                  <a:schemeClr val="bg1"/>
                </a:solidFill>
              </a:rPr>
              <a:t>11 uit werk</a:t>
            </a:r>
            <a:r>
              <a:rPr lang="nl-NL" sz="1667" u="sng" dirty="0">
                <a:solidFill>
                  <a:schemeClr val="bg1"/>
                </a:solidFill>
              </a:rPr>
              <a:t>gevers</a:t>
            </a:r>
            <a:r>
              <a:rPr lang="nl-NL" sz="1667" dirty="0">
                <a:solidFill>
                  <a:schemeClr val="bg1"/>
                </a:solidFill>
              </a:rPr>
              <a:t>organisatie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11 uit werk</a:t>
            </a:r>
            <a:r>
              <a:rPr lang="nl-NL" sz="1667" u="sng" dirty="0">
                <a:solidFill>
                  <a:schemeClr val="bg1"/>
                </a:solidFill>
              </a:rPr>
              <a:t>nemers</a:t>
            </a:r>
            <a:r>
              <a:rPr lang="nl-NL" sz="1667" dirty="0">
                <a:solidFill>
                  <a:schemeClr val="bg1"/>
                </a:solidFill>
              </a:rPr>
              <a:t>organisatie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11 onafhankelijke experts.</a:t>
            </a:r>
          </a:p>
          <a:p>
            <a:r>
              <a:rPr lang="nl-NL" sz="1667" dirty="0">
                <a:solidFill>
                  <a:schemeClr val="bg1"/>
                </a:solidFill>
              </a:rPr>
              <a:t>Adviseert over </a:t>
            </a:r>
            <a:r>
              <a:rPr lang="nl-NL" sz="1667" dirty="0" err="1">
                <a:solidFill>
                  <a:schemeClr val="bg1"/>
                </a:solidFill>
              </a:rPr>
              <a:t>sociaal-economisch</a:t>
            </a:r>
            <a:r>
              <a:rPr lang="nl-NL" sz="1667" dirty="0">
                <a:solidFill>
                  <a:schemeClr val="bg1"/>
                </a:solidFill>
              </a:rPr>
              <a:t> beleid.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8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88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596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Wetenschappelijke Raad voor het Regeringsbeleid: </a:t>
            </a:r>
          </a:p>
          <a:p>
            <a:r>
              <a:rPr lang="nl-NL" sz="1667" dirty="0">
                <a:solidFill>
                  <a:schemeClr val="bg1"/>
                </a:solidFill>
              </a:rPr>
              <a:t>Vijf tot elf leden.</a:t>
            </a:r>
          </a:p>
          <a:p>
            <a:r>
              <a:rPr lang="nl-NL" sz="1667" dirty="0">
                <a:solidFill>
                  <a:schemeClr val="bg1"/>
                </a:solidFill>
              </a:rPr>
              <a:t>Wetenschappers</a:t>
            </a:r>
          </a:p>
          <a:p>
            <a:r>
              <a:rPr lang="nl-NL" sz="1667" dirty="0">
                <a:solidFill>
                  <a:schemeClr val="bg1"/>
                </a:solidFill>
              </a:rPr>
              <a:t>Benoemd door Regering.</a:t>
            </a:r>
          </a:p>
          <a:p>
            <a:r>
              <a:rPr lang="nl-NL" sz="1667" dirty="0">
                <a:solidFill>
                  <a:schemeClr val="bg1"/>
                </a:solidFill>
              </a:rPr>
              <a:t>Advies geven over toekomstige ontwikkelingen.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/>
            </a:r>
            <a:br>
              <a:rPr lang="nl-NL" sz="1667" dirty="0">
                <a:solidFill>
                  <a:schemeClr val="bg1"/>
                </a:solidFill>
              </a:rPr>
            </a:br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Centraal Plan Bureau:</a:t>
            </a:r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Analyseert het economische beleid van de regering.</a:t>
            </a:r>
          </a:p>
          <a:p>
            <a:r>
              <a:rPr lang="nl-NL" sz="1667" dirty="0">
                <a:solidFill>
                  <a:schemeClr val="bg1"/>
                </a:solidFill>
              </a:rPr>
              <a:t>Politieke partijen kunnen verkiezingsprogramma laten ‘doorrekenen’ door het CPB (zodat programma vergeleken kunnen worden).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89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622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Wat kun je als gewone burger doen om invloed te hebben?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Contact opnemen met Tweede Kamerlid.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Burgerinitiatief: Een wetsvoorstel van een burger.</a:t>
            </a:r>
          </a:p>
          <a:p>
            <a:pPr marL="238115" indent="-238115">
              <a:buFont typeface="Arial" pitchFamily="34" charset="0"/>
              <a:buChar char="•"/>
            </a:pPr>
            <a:r>
              <a:rPr lang="nl-NL" sz="1667" dirty="0">
                <a:solidFill>
                  <a:schemeClr val="bg1"/>
                </a:solidFill>
              </a:rPr>
              <a:t>Demonstreren of actie voeren.</a:t>
            </a:r>
          </a:p>
          <a:p>
            <a:pPr marL="238115" indent="-238115">
              <a:buFont typeface="Arial" pitchFamily="34" charset="0"/>
              <a:buChar char="•"/>
            </a:pPr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Als individu heb je weinig invloed. Als groep meer:</a:t>
            </a:r>
          </a:p>
          <a:p>
            <a:r>
              <a:rPr lang="nl-NL" sz="1667" u="sng" dirty="0">
                <a:solidFill>
                  <a:schemeClr val="bg1"/>
                </a:solidFill>
              </a:rPr>
              <a:t>Pressiegroepen</a:t>
            </a:r>
            <a:r>
              <a:rPr lang="nl-NL" sz="1667" dirty="0">
                <a:solidFill>
                  <a:schemeClr val="bg1"/>
                </a:solidFill>
              </a:rPr>
              <a:t>: Groepen die als doel hebben invloed uit te oefenen op Politiek</a:t>
            </a: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Lobbyen:</a:t>
            </a:r>
            <a:r>
              <a:rPr lang="nl-NL" sz="1667" dirty="0">
                <a:solidFill>
                  <a:schemeClr val="bg1"/>
                </a:solidFill>
              </a:rPr>
              <a:t> voor een pressiegroep politici aanspreken op problemen.</a:t>
            </a:r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211627" y="217207"/>
            <a:ext cx="618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1607" y="157200"/>
            <a:ext cx="600066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sz="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 cultivatietheorie</a:t>
            </a:r>
          </a:p>
          <a:p>
            <a:endParaRPr lang="nl-NL" sz="1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Mensen denken dat de wereld die zij zien in media echt is en nemen deze wereld over. 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“Wat je ziet in media ga je als ‘echt’ zien.”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“Soapacteurs die op straat worden aangesproken. “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Of: </a:t>
            </a: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1607" y="1957400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sz="1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27" y="2737487"/>
            <a:ext cx="3780420" cy="276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</a:t>
            </a:fld>
            <a:endParaRPr lang="nl-NL" sz="2000" dirty="0">
              <a:solidFill>
                <a:schemeClr val="bg1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1" y="1357334"/>
            <a:ext cx="674874" cy="62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90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547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Belangenorganisaties:</a:t>
            </a:r>
            <a:r>
              <a:rPr lang="nl-NL" sz="1667" dirty="0">
                <a:solidFill>
                  <a:schemeClr val="bg1"/>
                </a:solidFill>
              </a:rPr>
              <a:t> komen op voor de belangen van een bepaalde groep. Bijv. Vakbonden of het LAKS (scholieren).</a:t>
            </a: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endParaRPr lang="nl-NL" sz="1667" u="sng" dirty="0">
              <a:solidFill>
                <a:schemeClr val="bg1"/>
              </a:solidFill>
            </a:endParaRPr>
          </a:p>
          <a:p>
            <a:r>
              <a:rPr lang="nl-NL" sz="1667" u="sng" dirty="0">
                <a:solidFill>
                  <a:schemeClr val="bg1"/>
                </a:solidFill>
              </a:rPr>
              <a:t>Actieorganisaties:</a:t>
            </a:r>
            <a:r>
              <a:rPr lang="nl-NL" sz="1667" dirty="0">
                <a:solidFill>
                  <a:schemeClr val="bg1"/>
                </a:solidFill>
              </a:rPr>
              <a:t> Voert actie voor een thema.</a:t>
            </a:r>
          </a:p>
          <a:p>
            <a:r>
              <a:rPr lang="nl-NL" sz="1667" dirty="0">
                <a:solidFill>
                  <a:schemeClr val="bg1"/>
                </a:solidFill>
              </a:rPr>
              <a:t>Bijv. Greenpeace, </a:t>
            </a:r>
            <a:r>
              <a:rPr lang="nl-NL" sz="1667" dirty="0" err="1">
                <a:solidFill>
                  <a:schemeClr val="bg1"/>
                </a:solidFill>
              </a:rPr>
              <a:t>Amnesty</a:t>
            </a:r>
            <a:r>
              <a:rPr lang="nl-NL" sz="1667" dirty="0">
                <a:solidFill>
                  <a:schemeClr val="bg1"/>
                </a:solidFill>
              </a:rPr>
              <a:t> International.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AutoShape 4" descr="data:image/jpeg;base64,/9j/4AAQSkZJRgABAQAAAQABAAD/2wCEAAkGBhQPEBUQEA8WEA8UEBQWFhQVFBcVFRURFBgVFRQYEhUXHCYeGBsjGRQUIS8gIycpLCwsFiAxNTAqNSYrLCkBCQoKDgwOGA8PFzUgGh0pKSkpKSkxKSkqNSwpNSkpKSosKSwtLCopNSkvKi0pNC4pLDIpKTUpKSkpKSwpLykpMv/AABEIAJEBIAMBIgACEQEDEQH/xAAcAAEAAgIDAQAAAAAAAAAAAAAABgcFCAECAwT/xABKEAABAwICBQUMBggFBQEAAAABAAIDBBEFEgYHEyExIkFRcbIUFzI1VGFzdIGR0dIjM0KCkpMVGCVSVWKisRYkcqHBCHXi8PFD/8QAGQEBAQEBAQEAAAAAAAAAAAAAAAEDBAIF/8QAIxEBAAIABgIDAQEAAAAAAAAAAAECAxESITFRBEETFDJxUv/aAAwDAQACEQMRAD8AvFERQEREBERAREQEREBERAREQEREBERAREQEREBERAREQEREBERAREQEREBERAREQEREBERAREQEREBERAREQEREBERAREQEREBERARdJJA0FxNgAST0Abyo/wB8Og8tj/q+VWImeIEjRRzvh0Hlsf8AV8qd8Og8tZ/V8q9aLdJmkaKOd8Og8tZ/V8qd8Og8tZ/V8qaLdGaRoo53w6Dy1n9Xyp3w6Dy1n9Xypot0ZpGijnfDoPLY/wCr5V9WG6YUlTIIoKlkkhBIaL3IG88Qppt0ubMouFyvILynqWxi8j2sbe13ENF+i5Xqq11+j9lt9bj7L0E+/TMHlEX5jPivenqWSC7HteL2u1wcL9FwtNco6B7lsLqCH7Lf65J2Y0FlIiICIiAiLgoPCevjjNpJWMJ3gOe1pI81yvP9MweURfmM+K1p1p6Qd3YnM8HNFEdjHzjLHcEjreXn2qJZR0D3Kjcenr45DaOVjyOIa4OsPPYr6Fq/qp0h7hxOJxOWKY7GTmGWQ8knqflPVdbPhQcoiIC8p6lsYvI9rBe13ODRfouV6qstf4/ZkfrkfYlQWD+mYPKIvzGfFe8FUyQXje14va7XBwv0XC01yjoHuWwWoAfsyT1yTsRILNXzTYlEw5XzMY7oc9oO/huJWJ020ujwukdUScp/gxx88kp4DqHEnmAWrOK4lJVTPqJ3bSWRxc5xtxPR0ACwA5gEG3P6Zg8oi/MZ8V7U9WyQXje14vYlrg4X6Lhan6I6KSYnVNpoW2vve+26OMeE539gOcmy2lwDAYqCnZTU7MkTB7XO53OPO4neSg+jEvqZPRP7JWsAWz+JfUyeif2StYAu/wAP2zu5RFlNG9HZMQqG08W6+9zyNzGDi4+8ADnJC7ZmIjOWfLFrJUmjFXMLx0cz29Ijdb3kWV66O6E01A0bKIOlA3yvAdIT0g/Z6hZZ9cVvL/zDSKdtdHaEVw39wzfgv/Yr4azBKiH62mljHS+N7R7yLLZmy6SvABLjZoBJvwsON/YvMeXbpdENW7qY6p/Gkfopeyo3jdeKiplmDQ1r5XOaAAAG35IsPMApHqn8aR+il7K68XfDn+M45XwiIvjtxVrr88Vt9bj7L1ZSrXX54rb63H2XoNe1sJqD8Vv9ck7Ma17WwmoPxW/1yTsxqiykRFAREQFHdYGkX6Pw6eoBtJkyR+lk5LPde/3VIlR//UBpDmlhoWHcxu2kt++67YwepocfvBBUJPt/951JZdEHNwdmJWPKrHR2322IblDvzA4X6lHIYi9wY0Xc5wAA53E2A95Wz2J6GtOCOw1o3tpA1vpmAPB9sg/3VGr9/YVtZoBpD+kMPgqL3kLMknmlj5L79ZF/vBapnqt5ujrVu/8AT/pDklmoXndI3bRj+dtmyAdbcp+6gvFERQFWev7xZH65H2JVZirPX94sj9cj7EqDX1X3qNq2Q4RNLK4MjZVSuc47gGtjjJJVCLMjSiRuH/o5nJidUOmkIO+TcwMaf5QW385t0Kj7tYOmr8WqzLvbTsu2Fh+yy/hOH7zuJ9g5lH6CgfUSshhYXyyODWtHEuK8FsFqg1ddwxCtqWf5uVvIaeMMThw8z3Dj0Dd0oJHq+0HZhNKIxZ1Q+zppB9p/7rf5W3sPaedSlcBcqD5sS+pk9E/slawBbP4l9TJ6J/ZK1gC7/D9s7it/UpQAU809uU+YMv8AysaDb3uKqFWrqXxpgZLRuIEmfasB+00gB4HnFgeorbyc/j2eacrRKpDTzTarNZNAyZ8EUUhYGMOUkN+05w3m/HqIV3qO6TaC02IcqVhZNawlYbPtzZuZw6wuDBvWts7Q1mM+FFt0iqgbismB9K/4rKM1h1uxkgfPtWSRuYc4BcA4WJa4WN7dN1lNItU9TTAyQEVUQ32aLSgf6Ptew+xQcr6NfjvwxnOBS/VP40j9FL2VEFL9U/jSP0UvZXrF/EpXlfCIi+M6BVrr88Vt9bj7L1ZSrXX54rb63H2XoNe1sJqD8Vv9ck7Ma17WwmoPxW/1yTsxqiykRFAREQec84Y1z3GzWtLiehoFyT7AtSNJ8bNdWTVTv/1lLgOhnBg9jQ1X5rp0h7kwx0bTaSpdsh05DvlP4Rb7y1wVEk1dyU7MRhlrJWxQROMhLgSC9g+jG4H7RB+6r976uGeXx+5/yrWARk8AT1Aps3fun3FBlNLWwiunNNIJKd0znRube2V/Ktv37iSPYvPRrG3UNXDVN4xStcR0s4PHtaXD2rHujI4gjrBXVBuTTTtkY2RhzMe0OaelrhcH3Feqr3UnpF3VhohcbyUztmenZnlRH3Xb9xWEoCrPX94sj9cj7EqsxVnr+8WR+uR9iVBr6ssdHJDQivbyoe6HQvsPAcGsc0nzOzEdYtzhYlXxqUw2OpwaeCZgfFJUytc084McXDoPP1hUUOrz1K6wdswYbUv+mY36BxO98bRvYTzuaOHSOpVRpnorJhdW+mkuWjlRvtukiPgu6+YjmIKxFLVPie2WN5ZIxwc1wNi1w3ggoNyAuVFNXWnDMVpQ/c2pjs2ZnQ/mc0fuu4j2jmUrUHzYl9TJ6J/ZK1gC2fxL6mT0T+yVrAF3+H7Z3crvT1Do3iSNxY9pBa5psQRwIIXEcRe4Na0ucTYAC5JPAADiuHNIJBBDgd4IsR1grt24ZLJ0f1yvYAyti2gG7ax2DutzOB9hHUrIwLSanrm5qeYPt4TeD2/6mneOvgtbVIdX0UrsSg2F7tfd5HARfbz+Yj/hcmL49MptGzStpbC2VQ64dGmxPZWRty7VxZIBuBktma7rIDr9Q6VbwVfa6ZwKKJn2nVIIHmax9z/uPeuTAtMXjJ7twppS/VP40j9FL2VEFL9U/jSP0UvZX08b8T/GVeV8IiL4zcVa6/PFbfW4+y9WUsFphojFitOKed72MEjX3jIBu0EDwgd29BqcvuosdqIG5IamWJl75WSOaLnibA8VeH6v1F5RU/ij+RP1fqLyip/FH8iopf8AxbWeXVH5z/ig0trPLqj85/xV0fq/UXlFT+KP5E/V+ovKKn8UfyILJoTeJhJudm3+wXuukEWRoaODWge4WXYhQa567dIu6sSMLTeOlZsx0bV3KlPZb9xQGngdI9sbBd73BrR0ucQAPeQtgKnUPRyvdI+pqXPe5znHNHvc4kk+B0lfVgWpWjo6mOpZLNI+J+ZrXuYW5gCASA0HcTfrAVEr0dwBlHSQ0waCIomtJtxcByj7XXPtWS7nb+433BdwuVBGtPtG21uHVEDWDabMvj3C+1j5bfeRb7y1WK3NVbVmoeilkfJtZ2Z3udla5mVuYk2bdl7b1RXGpfSLuTE2xOdaKpbsj0bTjEfxcn7y2QCrOHUJRsc17ampa5rg4EOj3OBuD4HSFZjRYcb+fpUHKrPX94sj9cj7EqsxYHTHQ+LFYG0873sY2USXjIBzAOaBygd3KKDU9bA6gPFknrknYiXT9X6i8oqfxR/IplofofFhUDqeB73sdKZCZCCcxDRbkgC3JCoxes3QcYpSEMAFVFd0Luk/ajJ6HW9hAK1lkjLSWuBa5pIIO4hwNiD57rcuygmkmpyjr6l9S98sUkli8Rlga5w3F1i07zuv1IKI0O0qkwyqZUxbx4MjOaSI2zNPn5weYgLabB8XjrIGVED88UjQ5p5/OCOYg3BHSFXn6v1F5RU/ij+RSvQ3QiPCWvjhnmkiec2SQtIa/gSyzRa4tfqCDN4l9TJ6J/ZK1hC2exL6mT0T+yVrCF3eH7Z4iZaqMJ2+INeRdsDHSH/V4LP9yT91XLiGAU9T9fTRynpcwE++11r5geklRQuLqaXZl1swytcHWva4cD0lS6j10VLd0sEUvnGZh/5CuPhYlrZwVtEQsDvcYfe/cTPe+3uzWWaw7CYaZuWCFkLehjQ2/Xbiqz7+DvIRf0v/AIr46zXTUuFoqeKLzuLpD/wFh8OLPL1qhbtXVsiYZJHhkbRdznGwAHSSqG1gaW/pGpvHcU8QLYweJueU8jmvYewBYrGdJaitN6id0gBuG8GDqYLBY1dWD4+ic55eLWz4FL9U/jSP0UvZUQUv1T+NI/RS9lbY34l5ryvhFwuV8ZuIiICIiAi6ueBxNrmw858y7XQES66ueALk2HSg7IuA5cZxe1xe17c9upB2RcXXDZAeBB323HnQdkRdXPA4kC5sPOfMg7IuLpdByiXXXOL2uL2vbnt1IOyJdEBEuuLoOUXF1yg8qqHPG5gNi5jm36Lgj/lVL3kZvLI/wO+KtmrlLY3OHEMcR1gEha+HXviPRT/lH51pTEtT8pMRKVd5GbyyL8D/AIp3kZvLIvwO+Kivf4xHop/yj865dr1xIcWwDdffC4bjwPhrT7GJ2mmEp7yM3lkX4H/FO8jN5ZF+B3xUV7++I9FP+U751y7XriQ3FsAPQYXD+70+xidmmEp7yM3lkX4HfFO8jN5ZF+B3xUV7/GI9FP8AlH507/GI9FP+UfnT7GJ2aISrvIzeWRfgd8Vm9DdWMtBVtqX1DJGtY9uVrXA8oW4kquu/viPRT/lO+dSjVtrUrMRxBlNUCLZGORxyRlrrtFxvzFS2PeYymSKxC4AuURYPQiIgIiIIrpx4dB/3OH+zl8r9N3txJtKAyWmfNsc7GyBzJsuYhzyNm43B3NN1J8RwmOoMZkBJhmbKyxtaRt7E9I38FiZNAqV0+3yvD9qJQ1sr2sE1wS9rQdxNhda1muW6MHiunNXDLOBTwmClnjY85nZnslIyBg5nWuSTuXjp1pBPNHWwQRx9z08bWzPe4iQuk3/RAbt3n4qV1eiVPLts7XHuh8b5LPIu6LwLdC8MY0HpauUzSsdncAHhr3MbIG+DtAONlYtTONhgsc01lpNhTU8TXydxxykPEji+/JbHE2ME5iQd53Be8kxdiZe+PI44NmdGT4JMjyWkj3XCy9doTTzNiDhI0wx7Nrmyva8xfuPcDdzV9zsBiMu2ynadz7DwjbZXJtbp38eKaq+hEMKrGGPByIbbQvy/SyHZ/ROJ3k8v7y89BcbeaiWjiY0gVlTLM57rEML8rBC0b3OuN/MFm5dGCyegZC0NpKMSOuX3dcsLGNsd58Im/mX2waHUzHskawiSOd8zXZ3B2eTe8Eji0m3J4blZtXINLccdSQB0bmbZ7w1jXtkfnPEhrIwXE29iimPaUiaioK+RhZlrmuexu83iL2uy36ch49KmmOaPRVrWtmDgWOzMcxxY9jrWu1w4bl8tPoXTRxxxNY7ZxVG2aC9xAk9p4ebgvNbViN+RHNIMdrjSUs7BFE6Wqj3Mld4Lz9Cxzm7iCL5rdG5fa/GRTVddK+Hlw0MEjy17jnNnHKGnkjeLXA61l/8ABtMKc0wY4Qmbahoe7kPBDhsjfkAEcB0lfWcAhMksrmZnTxNikDiS10bQQBbqJTVXoYTQrSiornSbaFgjDWObLGHhmZ3GP6QDMWi13N3LF6U426kxZjo2B80lCIow52Vm0fNuMjjwaAD1qVYFoxFRZtiZDmsOXI59mtvla0O4AXKYnovT1L3STR53Og2JuTbZ5s4sOZwcLg8QmqurPLYYPGtK6mOWSKnhieaWmZNUF7nAOzAksh9gJuV44xprUNdGKWGJzJaHuprpHOBaxgzSBwHE2LQLdKy+I6CUtRk2jXksjbHcSPBkibwbKb3eOtfbVaNwyvD3MILad8AAJAEMlswAHUN6RanRujuC6WT1JkiqYI2NkoO6Ywx7idk67Q2Q9JFjccFiX4rUtpcKNI1sccjmDIZZOU/fZkh3kstc36eZTam0XhjcHNa4FtIKYcon6AcB1+ddXaKwGCGmyu2dO9jo7OIc10ZuDmG/nI9quqvQj0+nU5rzTQU7ZGMnbE9vLMpuLySAgZGMb/Md/wDbmDTqeXEDTw07XwNqHQusH7QBm58rnWyNaDwBNys9NojA+p7rs9suZrnBsjmse9m5rnsBsSEbojAKrutoe2QvzlrZHCN0lrZ3MBsXWTVTr0bsnX/Uyejf2StaNAdE4MQM+3meJGBuzgidE2WUuJuWbVwa7Lbwb3N+pbL4h9TJ6N/ZK1T0d0snw5z3U4jzPLd8kTZC0tzZXMJ8EjMVkrLzaL0dLRsmrZahlRUCoMLI2MszYuLAJ8xHKLhY24KTaY6O01VEZNrKK2nwWlnyhrdjs2tDcpJ5RcS4+YKF0un9ZHA+n2jJGPMhvJEyRzDNfa7NzhycxJJ48V4S6ZVL893t+ko20juQN9Oy2Ude7wkEkxjV9TQRVEUdRK7EKKnjnnDmtED2vsXNiN8wIDhvPH32z+mVA+WTFgyTIP2Y3JkYQ90mVou8jMyxP2VA6/WBWT03ckkoMZaxrnBgEsjGeA2WQb3NH/268q7Taqn7ozvb/mtjtbMDb7D6vKR4NvMgl2O6taOkfBE+rlbM6rihe07IulbJYOkgY1xcxrXEDljfzX3X9KPVdSvnqGionlhpHRwykCKNzqlxOcgyENbExtiSTcm9r88SxLT6rqdltXRl8UscgkELBI+SPwHSvtd9vYCutDp3VQzTztcx7ql2aZkkTXxPdfMDszuBBJt1oJFh2guHlssslbNLFHiApGmFjCJTLk2LmuJ4C7sx4G27mv8AXq0wnuPSN9KH5xCKlgda2YNG4kc25Qr/ABbUZXszNyyVjKp30bR/mGeCQAAA3d4I3KXapcSfVY93RKQZZY53uIFgXFu+w5kGw6IigIiICIiAiIgIiICIiDiy5REBERAREQEREBERAREQEREHWRgcC0i4III8x3FRnvY4b/D4fcfipQiCL97HDf4fD7j8U72OG/w+H3H4qUIgi/exw3+Hw+4/FO9jhv8AD4fcfipQiCL97HDf4fD7j8U72OG/w+H3H4qUIgi/exw3+Hw+4/FfXhWg9FSSiano44pQCA9oNwHbjzrOogIiICIiAiIgIiICIiAiIgIiICIiAiIgIiICIiAiIgIiICIiAiIgIiICIiAiIgIiIP/Z"/>
          <p:cNvSpPr>
            <a:spLocks noChangeAspect="1" noChangeArrowheads="1"/>
          </p:cNvSpPr>
          <p:nvPr/>
        </p:nvSpPr>
        <p:spPr bwMode="auto">
          <a:xfrm>
            <a:off x="891646" y="-120386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nl-NL" sz="1500"/>
          </a:p>
        </p:txBody>
      </p:sp>
      <p:pic>
        <p:nvPicPr>
          <p:cNvPr id="1030" name="Picture 6" descr="https://si0.twimg.com/profile_images/235951724/Afbeelding_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5" b="30484"/>
          <a:stretch/>
        </p:blipFill>
        <p:spPr bwMode="auto">
          <a:xfrm>
            <a:off x="5112060" y="1677453"/>
            <a:ext cx="2413000" cy="102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environmental-watch.com/wp-content/uploads/2013/06/logo-GREENPEA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67" y="4177647"/>
            <a:ext cx="4461335" cy="8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36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91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678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Media heeft veel invloed op burger en politiek.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De media heeft vijf </a:t>
            </a:r>
            <a:r>
              <a:rPr lang="nl-NL" sz="1667" u="sng" dirty="0">
                <a:solidFill>
                  <a:schemeClr val="bg1"/>
                </a:solidFill>
              </a:rPr>
              <a:t>politieke functies.</a:t>
            </a:r>
            <a:r>
              <a:rPr lang="nl-NL" sz="1667" dirty="0">
                <a:solidFill>
                  <a:schemeClr val="bg1"/>
                </a:solidFill>
              </a:rPr>
              <a:t> 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pPr marL="285739" indent="-285739">
              <a:buFont typeface="+mj-lt"/>
              <a:buAutoNum type="arabicPeriod"/>
            </a:pPr>
            <a:r>
              <a:rPr lang="nl-NL" sz="1667" dirty="0">
                <a:solidFill>
                  <a:schemeClr val="bg1"/>
                </a:solidFill>
              </a:rPr>
              <a:t>Informatieve functie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Verschaffen van informatie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2. Onderzoekende (of agenda) functie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Zaken onder de aandacht brengen.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3. Commentaar functie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Politiek van commentaar voorzien.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4. Spreekbuis functie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Problemen van burgers verwoorden.</a:t>
            </a:r>
          </a:p>
          <a:p>
            <a:pPr marL="285739" indent="-285739">
              <a:buFont typeface="+mj-lt"/>
              <a:buAutoNum type="arabicPeriod"/>
            </a:pPr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5. Controlerende functie</a:t>
            </a:r>
          </a:p>
          <a:p>
            <a:r>
              <a:rPr lang="nl-NL" sz="1667" dirty="0">
                <a:solidFill>
                  <a:schemeClr val="bg1"/>
                </a:solidFill>
              </a:rPr>
              <a:t>Misstanden bij politiek onder de aandacht brengen.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4897727"/>
            <a:ext cx="674874" cy="627506"/>
          </a:xfrm>
          <a:prstGeom prst="rect">
            <a:avLst/>
          </a:prstGeom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9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92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319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6.2 Politieke 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Overheid stimuleert </a:t>
            </a:r>
            <a:r>
              <a:rPr lang="nl-NL" sz="1667" u="sng" dirty="0">
                <a:solidFill>
                  <a:schemeClr val="bg1"/>
                </a:solidFill>
              </a:rPr>
              <a:t>pluriformiteit</a:t>
            </a:r>
            <a:r>
              <a:rPr lang="nl-NL" sz="1667" dirty="0">
                <a:solidFill>
                  <a:schemeClr val="bg1"/>
                </a:solidFill>
              </a:rPr>
              <a:t> (veelvormigheid) bij media. Betaalt om ook zender voor bijv. Jongeren of gelovigen te hebben.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6" name="Picture 2" descr="http://upload.wikimedia.org/wikipedia/commons/thumb/3/30/BNN_Logo.svg/800px-BNN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397560"/>
            <a:ext cx="3029913" cy="15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_UMQZ49zT7w/TWTVOSp9cEI/AAAAAAAAACU/Oy86oDtQ2Ho/s1600/powned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" r="48718"/>
          <a:stretch/>
        </p:blipFill>
        <p:spPr bwMode="auto">
          <a:xfrm>
            <a:off x="3130538" y="2137419"/>
            <a:ext cx="2401569" cy="24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4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93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470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Politicoloog David Easton: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Hoe de politiek en burgers werken aan de maatschappij wordt ook bepaald door de omgeving: </a:t>
            </a:r>
            <a:r>
              <a:rPr lang="nl-NL" sz="1667" u="sng" dirty="0">
                <a:solidFill>
                  <a:schemeClr val="bg1"/>
                </a:solidFill>
              </a:rPr>
              <a:t>omgevingsfactoren</a:t>
            </a:r>
            <a:r>
              <a:rPr lang="nl-NL" sz="1667" dirty="0">
                <a:solidFill>
                  <a:schemeClr val="bg1"/>
                </a:solidFill>
              </a:rPr>
              <a:t>. 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r>
              <a:rPr lang="nl-NL" sz="1667" dirty="0">
                <a:solidFill>
                  <a:schemeClr val="bg1"/>
                </a:solidFill>
              </a:rPr>
              <a:t>Zeven factoren:</a:t>
            </a:r>
          </a:p>
          <a:p>
            <a:endParaRPr lang="nl-NL" sz="1667" dirty="0">
              <a:solidFill>
                <a:schemeClr val="bg1"/>
              </a:solidFill>
            </a:endParaRPr>
          </a:p>
          <a:p>
            <a:pPr marL="285739" indent="-285739">
              <a:buFont typeface="+mj-lt"/>
              <a:buAutoNum type="arabicPeriod"/>
            </a:pPr>
            <a:r>
              <a:rPr lang="nl-NL" sz="1667" dirty="0">
                <a:solidFill>
                  <a:schemeClr val="bg1"/>
                </a:solidFill>
              </a:rPr>
              <a:t>Demografisch (bevolkingssamenstelling)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6" name="Picture 2" descr="http://ftp.dekrantvangouda.nl/fileadmin/ziekenhuiskrant.nl/krant/070411/PAG%2005/bejaard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3277547"/>
            <a:ext cx="2690702" cy="23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4" y="2857500"/>
            <a:ext cx="674874" cy="627506"/>
          </a:xfrm>
          <a:prstGeom prst="rect">
            <a:avLst/>
          </a:prstGeom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94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2. Ecologisch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Milieu en hoe mensen daarmee omgaan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0" name="Picture 2" descr="http://www.omroepflevoland.nl/SiteFiles/temp/e2c478f0cbfbf75c9f2178fdc6142723-635x3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40" y="2257434"/>
            <a:ext cx="5040313" cy="28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1597360"/>
            <a:ext cx="674874" cy="627506"/>
          </a:xfrm>
          <a:prstGeom prst="rect">
            <a:avLst/>
          </a:prstGeom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95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3. Cultureel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Tradities, gewoontes en geschiedenis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074" name="Picture 2" descr="http://media-cache-ak0.pinimg.com/736x/c5/6d/6e/c56d6eff39da4799189f7d9e5017dac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96" y="2873192"/>
            <a:ext cx="2790607" cy="208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4.mm.bing.net/th?id=H.5057660128003155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2955772"/>
            <a:ext cx="2909414" cy="19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1597360"/>
            <a:ext cx="674874" cy="627506"/>
          </a:xfrm>
          <a:prstGeom prst="rect">
            <a:avLst/>
          </a:prstGeom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96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3"/>
            <a:ext cx="513201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4. Economisch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Hoe het land er economisch voorstaat. Welvaart of armoede? Veel of weinig geld voor de overheid?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098" name="Picture 2" descr="http://blik.elementweb.nl/wp-content/uploads/2012/06/werkzoekende-620x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286" y="2737487"/>
            <a:ext cx="4588509" cy="222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2197427"/>
            <a:ext cx="674874" cy="627506"/>
          </a:xfrm>
          <a:prstGeom prst="rect">
            <a:avLst/>
          </a:prstGeom>
        </p:spPr>
      </p:pic>
      <p:pic>
        <p:nvPicPr>
          <p:cNvPr id="8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97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5. Technologisch (hoe ver het land is ontwikkeld)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0" name="Picture 2" descr="http://www.nieuwsdossier.nl/wp-content/uploads/2007/07/deltawerken_voltoo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20" y="2077414"/>
            <a:ext cx="240506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15.knack.be/images/resized/400/036/846/152/5/250_0_KEEP_RATIO_SHRINK_CENTER_FFFFFF/image/40003684615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692" y="2245672"/>
            <a:ext cx="2720081" cy="1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1597360"/>
            <a:ext cx="674874" cy="627506"/>
          </a:xfrm>
          <a:prstGeom prst="rect">
            <a:avLst/>
          </a:prstGeom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98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 Sociaal (verschillen tussen mensen)</a:t>
            </a:r>
          </a:p>
          <a:p>
            <a:pPr marL="285739" indent="-285739">
              <a:buFont typeface="+mj-lt"/>
              <a:buAutoNum type="arabicPeriod"/>
            </a:pPr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http://1.bp.blogspot.com/_AOeIQFFP6bE/TT1aYRCK9mI/AAAAAAAAAA8/hKfkK-7Vnjg/s1600/multiculturele+samenlev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812" y="3120877"/>
            <a:ext cx="3162591" cy="212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s4.mm.bing.net/th?id=H.4859013627120171&amp;pid=1.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47" y="2165620"/>
            <a:ext cx="3012954" cy="201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1597360"/>
            <a:ext cx="674874" cy="627506"/>
          </a:xfrm>
          <a:prstGeom prst="rect">
            <a:avLst/>
          </a:prstGeom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095391" y="73733"/>
            <a:ext cx="51320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pPr marL="238115" indent="-238115">
              <a:buFont typeface="Arial" pitchFamily="34" charset="0"/>
              <a:buChar char="•"/>
            </a:pPr>
            <a:endParaRPr lang="nl-NL" sz="1500" u="sng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000">
                <a:solidFill>
                  <a:schemeClr val="bg1"/>
                </a:solidFill>
              </a:rPr>
              <a:pPr/>
              <a:t>99</a:t>
            </a:fld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095391" y="97194"/>
            <a:ext cx="5132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6.3 Omgevingsfactoren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u="sng" dirty="0">
                <a:solidFill>
                  <a:schemeClr val="bg1"/>
                </a:solidFill>
              </a:rPr>
              <a:t>Omgevingsfactoren</a:t>
            </a:r>
            <a:r>
              <a:rPr lang="nl-NL" sz="1500" dirty="0">
                <a:solidFill>
                  <a:schemeClr val="bg1"/>
                </a:solidFill>
              </a:rPr>
              <a:t>. 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7, Internationaal (rol van het buitenland, VN en EU)</a:t>
            </a: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endParaRPr lang="nl-NL" sz="1500" dirty="0">
              <a:solidFill>
                <a:schemeClr val="bg1"/>
              </a:solidFill>
            </a:endParaRPr>
          </a:p>
          <a:p>
            <a:r>
              <a:rPr lang="nl-NL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146" name="Picture 2" descr="http://ts1.mm.bing.net/th?id=H.4993673711452404&amp;pid=1.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444" y="2473932"/>
            <a:ext cx="2718090" cy="2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1.pictures.zimbio.com/gi/Barack+Obama+Mark+Rutte+President+Obama+Meets+0qJtHHabwvp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97" y="2017407"/>
            <a:ext cx="3215006" cy="21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26" y="1597360"/>
            <a:ext cx="674874" cy="627506"/>
          </a:xfrm>
          <a:prstGeom prst="rect">
            <a:avLst/>
          </a:prstGeom>
        </p:spPr>
      </p:pic>
      <p:pic>
        <p:nvPicPr>
          <p:cNvPr id="9" name="Picture 2" descr="http://www.bhosted.nl/blog/wp-content/uploads/2013/04/tweede-kamer-wil-uitleg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367"/>
            <a:ext cx="2201091" cy="57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4484</Words>
  <Application>Microsoft Office PowerPoint</Application>
  <PresentationFormat>Diavoorstelling (16:10)</PresentationFormat>
  <Paragraphs>2031</Paragraphs>
  <Slides>115</Slides>
  <Notes>97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115</vt:i4>
      </vt:variant>
    </vt:vector>
  </HeadingPairs>
  <TitlesOfParts>
    <vt:vector size="118" baseType="lpstr">
      <vt:lpstr>Arial</vt:lpstr>
      <vt:lpstr>Calibri</vt:lpstr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Klomp, R.G.M.H. (Ruud)</dc:creator>
  <cp:lastModifiedBy>Mr. Klomp</cp:lastModifiedBy>
  <cp:revision>206</cp:revision>
  <cp:lastPrinted>2013-10-09T10:01:55Z</cp:lastPrinted>
  <dcterms:modified xsi:type="dcterms:W3CDTF">2014-10-13T10:59:48Z</dcterms:modified>
</cp:coreProperties>
</file>